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71" r:id="rId2"/>
    <p:sldId id="272" r:id="rId3"/>
    <p:sldId id="273" r:id="rId4"/>
    <p:sldId id="257" r:id="rId5"/>
    <p:sldId id="274" r:id="rId6"/>
    <p:sldId id="256" r:id="rId7"/>
    <p:sldId id="262" r:id="rId8"/>
    <p:sldId id="268" r:id="rId9"/>
    <p:sldId id="276" r:id="rId10"/>
    <p:sldId id="261" r:id="rId11"/>
    <p:sldId id="278" r:id="rId12"/>
    <p:sldId id="263" r:id="rId13"/>
    <p:sldId id="277" r:id="rId14"/>
    <p:sldId id="284" r:id="rId15"/>
    <p:sldId id="280" r:id="rId16"/>
    <p:sldId id="266" r:id="rId17"/>
    <p:sldId id="282" r:id="rId18"/>
  </p:sldIdLst>
  <p:sldSz cx="12192000" cy="6858000"/>
  <p:notesSz cx="6858000" cy="9144000"/>
  <p:defaultTextStyle>
    <a:defPPr>
      <a:defRPr lang="he-I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4599F94E-CEE6-441E-89CC-EB005ECD8F06}">
      <a14:m xmlns:a14="http://schemas.microsoft.com/office/drawing/2010/main">
        <m:mathPr xmlns:m="http://schemas.openxmlformats.org/officeDocument/2006/math">
          <m:brkBin m:val="before"/>
          <m:brkBinSub m:val="--"/>
        </m:mathPr>
      </a14:m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4545" autoAdjust="0"/>
    <p:restoredTop sz="94660"/>
  </p:normalViewPr>
  <p:slideViewPr>
    <p:cSldViewPr snapToGrid="0">
      <p:cViewPr varScale="1">
        <p:scale>
          <a:sx n="66" d="100"/>
          <a:sy n="66" d="100"/>
        </p:scale>
        <p:origin x="66" y="9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FD5D3E-9D67-40E7-80C5-3945ADFDF8F5}" type="datetimeFigureOut">
              <a:rPr lang="ru-RU" smtClean="0"/>
              <a:t>05.08.2025</a:t>
            </a:fld>
            <a:endParaRPr lang="ru-R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C9D154-A724-4E15-B3C6-316EDC27E42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448254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C9D154-A724-4E15-B3C6-316EDC27E429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488256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/>
              <a:t>נניח שממדנו יותר נקודות נגיד 20.</a:t>
            </a:r>
          </a:p>
          <a:p>
            <a:pPr algn="r" rtl="1"/>
            <a:r>
              <a:rPr lang="he-IL"/>
              <a:t>מס' דרגות חופש יהיה 20-1=19, מקבלים חי בריבוע מצומצם אפילו קטן יותר והתפלגות גדולה יותר. עוד פעם, קו ההתאמה חותך רוב </a:t>
            </a:r>
            <a:r>
              <a:rPr lang="he-IL" err="1"/>
              <a:t>קוי</a:t>
            </a:r>
            <a:r>
              <a:rPr lang="he-IL"/>
              <a:t> שגיאה.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C9D154-A724-4E15-B3C6-316EDC27E429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276581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/>
              <a:t>נניח שמדדנו עם דיוק פי-שניים יותר טוב, רבע של </a:t>
            </a:r>
            <a:r>
              <a:rPr lang="he-IL" err="1"/>
              <a:t>ממ</a:t>
            </a:r>
            <a:r>
              <a:rPr lang="he-IL"/>
              <a:t>.</a:t>
            </a:r>
          </a:p>
          <a:p>
            <a:pPr algn="r" rtl="1"/>
            <a:r>
              <a:rPr lang="he-IL"/>
              <a:t> כתוצאה מזה מקבלים שקו ההתאמה לא חותך רוב </a:t>
            </a:r>
            <a:r>
              <a:rPr lang="he-IL" err="1"/>
              <a:t>קוי</a:t>
            </a:r>
            <a:r>
              <a:rPr lang="he-IL"/>
              <a:t> שגיאה, חי בריבוע מצומצם גדול מספיק, והתפלגות  קרובה ל-0.</a:t>
            </a:r>
          </a:p>
          <a:p>
            <a:pPr algn="r" rtl="1"/>
            <a:endParaRPr lang="he-IL"/>
          </a:p>
          <a:p>
            <a:pPr algn="r" rtl="1"/>
            <a:r>
              <a:rPr lang="he-IL"/>
              <a:t>אותה הנחה לגבי פונקציה, אתהן נקודות, רק ערכת שגיאת מדידה שונה – ומקבלים תוצאה אחרת לגמרי, שמודל לא מתאים לתוצאות מדידה.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C9D154-A724-4E15-B3C6-316EDC27E429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534048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C9D154-A724-4E15-B3C6-316EDC27E429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615867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C9D154-A724-4E15-B3C6-316EDC27E429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416652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C9D154-A724-4E15-B3C6-316EDC27E429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373132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/>
              <a:t>עכשיו – מה זה </a:t>
            </a:r>
            <a:r>
              <a:rPr lang="he-IL" b="1"/>
              <a:t>דרגות חופש </a:t>
            </a:r>
            <a:r>
              <a:rPr lang="he-IL"/>
              <a:t>.</a:t>
            </a:r>
          </a:p>
          <a:p>
            <a:pPr algn="r" rtl="1"/>
            <a:endParaRPr lang="he-IL"/>
          </a:p>
          <a:p>
            <a:pPr algn="r" rtl="1"/>
            <a:r>
              <a:rPr lang="he-IL"/>
              <a:t>בדרך כלל משפחה  של פונקציות היא ידוע, ופרמטרים לא ידועים. פיט זה חיפוש פרמטרים שממזערים מרחק בין נקודות לבין ערך של פונקציה. הפרמטרים מחלצים מ</a:t>
            </a:r>
            <a:r>
              <a:rPr lang="en-US"/>
              <a:t>DATASET</a:t>
            </a:r>
            <a:r>
              <a:rPr lang="he-IL"/>
              <a:t>.</a:t>
            </a:r>
          </a:p>
          <a:p>
            <a:pPr algn="r" rtl="1"/>
            <a:endParaRPr lang="he-IL"/>
          </a:p>
          <a:p>
            <a:pPr algn="r" rtl="1"/>
            <a:r>
              <a:rPr lang="he-IL"/>
              <a:t>מס' דרגות חופש הוא הפרש בין מס' נקודות בסט נתונים </a:t>
            </a:r>
            <a:r>
              <a:rPr lang="en-US"/>
              <a:t>N</a:t>
            </a:r>
            <a:r>
              <a:rPr lang="he-IL"/>
              <a:t> פחות מס' פרמטרים תלויים על נתונים.</a:t>
            </a:r>
          </a:p>
          <a:p>
            <a:pPr algn="r" rtl="1"/>
            <a:endParaRPr lang="he-IL"/>
          </a:p>
          <a:p>
            <a:pPr algn="r" rtl="1"/>
            <a:r>
              <a:rPr lang="he-IL"/>
              <a:t>נגיד,  יש 10 נקודות בסט נתונים ופונקציה </a:t>
            </a:r>
            <a:r>
              <a:rPr lang="he-IL" err="1"/>
              <a:t>פרבולית</a:t>
            </a:r>
            <a:r>
              <a:rPr lang="he-IL"/>
              <a:t> עם פרמטר אחד  </a:t>
            </a:r>
            <a:r>
              <a:rPr lang="en-US"/>
              <a:t>A</a:t>
            </a:r>
            <a:r>
              <a:rPr lang="he-IL"/>
              <a:t>: </a:t>
            </a:r>
            <a:r>
              <a:rPr lang="en-US"/>
              <a:t>Y</a:t>
            </a:r>
            <a:r>
              <a:rPr lang="he-IL"/>
              <a:t>=</a:t>
            </a:r>
            <a:r>
              <a:rPr lang="en-US"/>
              <a:t>AX2</a:t>
            </a:r>
            <a:r>
              <a:rPr lang="he-IL"/>
              <a:t> . מס' דרגות חופש יהיה 10 פחות 1 שווה ל 9.</a:t>
            </a:r>
          </a:p>
          <a:p>
            <a:pPr algn="r" rtl="1"/>
            <a:endParaRPr lang="he-IL"/>
          </a:p>
          <a:p>
            <a:pPr algn="r" rtl="1"/>
            <a:r>
              <a:rPr lang="he-IL"/>
              <a:t>לפונקציה עם 2 פרמטרים מקבלים 10-2=8 דרגות חופש. לפונקציה עם שלושה פרמטרים מקבלים 7 דרגות חופש.</a:t>
            </a:r>
          </a:p>
          <a:p>
            <a:pPr algn="r" rtl="1"/>
            <a:endParaRPr lang="he-IL"/>
          </a:p>
          <a:p>
            <a:pPr algn="r" rtl="1"/>
            <a:r>
              <a:rPr lang="he-IL"/>
              <a:t>יותר פרמטרים – פחות דרגות חופש.</a:t>
            </a:r>
          </a:p>
          <a:p>
            <a:pPr algn="r" rtl="1"/>
            <a:endParaRPr lang="he-IL"/>
          </a:p>
          <a:p>
            <a:pPr algn="r" rtl="1"/>
            <a:r>
              <a:rPr lang="he-IL"/>
              <a:t>ידוע של-10 נקודות אפשר למצוא פולינום בחזקת 9 שחותך כל נקודות. מרחק בין פונקציה לנקודות יהיה 0, הכי טוב. אבל משלמים בזה. מספר דרגות חופש יהיה שווה ל אפס. וזה לא טוב, כי שינויים ממש קטנים במדידות גורמים לשינויים דרמטיים בפונקציית שגיאה, מרחק ביון נקודות לפונקציה. קורים זה </a:t>
            </a:r>
            <a:r>
              <a:rPr lang="en-US" b="1"/>
              <a:t>OVERFITTING</a:t>
            </a:r>
            <a:r>
              <a:rPr lang="he-IL" b="1"/>
              <a:t>.</a:t>
            </a:r>
          </a:p>
          <a:p>
            <a:pPr algn="r" rtl="1"/>
            <a:endParaRPr lang="he-IL" b="1"/>
          </a:p>
          <a:p>
            <a:pPr algn="r" rtl="1"/>
            <a:r>
              <a:rPr lang="he-IL" b="0"/>
              <a:t>מפני זה עדיף לקחת מודל כמה שאפשר פשוט עם מס' פרמטרים מינימלי</a:t>
            </a:r>
          </a:p>
          <a:p>
            <a:pPr algn="r" rtl="1"/>
            <a:endParaRPr lang="he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C9D154-A724-4E15-B3C6-316EDC27E429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761078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C9D154-A724-4E15-B3C6-316EDC27E429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375784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/>
              <a:t>נחזור עכשיו לניסוי. עז, יש מסלול, ושמתי עליו שבע נקודות עזרת אפליקציה. כי אורך שך מסלול כ~1ממ, קיבלתי ערכה ששגיאה היא +- חצי </a:t>
            </a:r>
            <a:r>
              <a:rPr lang="he-IL" err="1"/>
              <a:t>ממ</a:t>
            </a:r>
            <a:r>
              <a:rPr lang="he-IL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C9D154-A724-4E15-B3C6-316EDC27E429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510776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/>
              <a:t>הנה קוד </a:t>
            </a:r>
            <a:r>
              <a:rPr lang="he-IL" err="1"/>
              <a:t>פייתון</a:t>
            </a:r>
            <a:r>
              <a:rPr lang="he-IL"/>
              <a:t> שכתבתי לחישוב מספרי, די קצר ופשוט.</a:t>
            </a:r>
          </a:p>
          <a:p>
            <a:pPr algn="r" rtl="1"/>
            <a:endParaRPr lang="he-IL"/>
          </a:p>
          <a:p>
            <a:pPr algn="r" rtl="1"/>
            <a:r>
              <a:rPr lang="he-IL"/>
              <a:t>מתחילים מנתונים. יש מיקומים של 7 נקודות, ובונים ווקטורים </a:t>
            </a:r>
            <a:r>
              <a:rPr lang="en-US"/>
              <a:t>X</a:t>
            </a:r>
            <a:r>
              <a:rPr lang="he-IL"/>
              <a:t> ו-</a:t>
            </a:r>
            <a:r>
              <a:rPr lang="en-US"/>
              <a:t>Y</a:t>
            </a:r>
            <a:r>
              <a:rPr lang="he-IL"/>
              <a:t>.</a:t>
            </a:r>
          </a:p>
          <a:p>
            <a:pPr algn="r" rtl="1"/>
            <a:endParaRPr lang="he-IL"/>
          </a:p>
          <a:p>
            <a:pPr algn="r" rtl="1"/>
            <a:r>
              <a:rPr lang="en-US"/>
              <a:t>SIGMA</a:t>
            </a:r>
            <a:r>
              <a:rPr lang="he-IL"/>
              <a:t> היא משתנה לאי-וודאות במיקום </a:t>
            </a:r>
            <a:r>
              <a:rPr lang="en-US"/>
              <a:t>Y</a:t>
            </a:r>
            <a:r>
              <a:rPr lang="he-IL"/>
              <a:t>. בהנחה של חישוב חי בריבוע מיקום </a:t>
            </a:r>
            <a:r>
              <a:rPr lang="en-US"/>
              <a:t>X</a:t>
            </a:r>
            <a:r>
              <a:rPr lang="he-IL"/>
              <a:t> ללא שגיאה, מיקום </a:t>
            </a:r>
            <a:r>
              <a:rPr lang="en-US"/>
              <a:t>Y</a:t>
            </a:r>
            <a:r>
              <a:rPr lang="he-IL"/>
              <a:t> עם שגיאה. עם אפשרי לעבוד עם </a:t>
            </a:r>
            <a:r>
              <a:rPr lang="en-US"/>
              <a:t>SIGMA</a:t>
            </a:r>
            <a:r>
              <a:rPr lang="he-IL"/>
              <a:t> שונה לכל נקודה </a:t>
            </a:r>
            <a:r>
              <a:rPr lang="en-US"/>
              <a:t>Y</a:t>
            </a:r>
            <a:r>
              <a:rPr lang="he-IL"/>
              <a:t>. במקרה הזו מקבלים חישוב חי בריבוע משוקלל: יותר משקל לנתונים אם שגיאה קטנה יותר, פחות משקל למדידות אפ שגיאה גדולה יותר. </a:t>
            </a:r>
          </a:p>
          <a:p>
            <a:pPr algn="r" rtl="1"/>
            <a:endParaRPr lang="he-IL"/>
          </a:p>
          <a:p>
            <a:pPr algn="r" rtl="1"/>
            <a:r>
              <a:rPr lang="he-IL"/>
              <a:t>בונים פונקציה </a:t>
            </a:r>
            <a:r>
              <a:rPr lang="en-US"/>
              <a:t>PARABOLA</a:t>
            </a:r>
            <a:r>
              <a:rPr lang="he-IL"/>
              <a:t> בעלת פרמטר אחד, עשים ההתאמה לפונקציה ומקבלים ווקטור </a:t>
            </a:r>
            <a:r>
              <a:rPr lang="en-US"/>
              <a:t>Y</a:t>
            </a:r>
            <a:r>
              <a:rPr lang="he-IL"/>
              <a:t>_</a:t>
            </a:r>
            <a:r>
              <a:rPr lang="en-US"/>
              <a:t>EXPECTED</a:t>
            </a:r>
            <a:r>
              <a:rPr lang="he-IL"/>
              <a:t>.</a:t>
            </a:r>
          </a:p>
          <a:p>
            <a:pPr algn="r" rtl="1"/>
            <a:endParaRPr lang="he-IL"/>
          </a:p>
          <a:p>
            <a:pPr algn="r" rtl="1"/>
            <a:r>
              <a:rPr lang="he-IL"/>
              <a:t>אחר כך מחשבים חי-בריבוע.</a:t>
            </a:r>
          </a:p>
          <a:p>
            <a:pPr algn="r" rtl="1"/>
            <a:endParaRPr lang="he-IL"/>
          </a:p>
          <a:p>
            <a:pPr algn="r" rtl="1"/>
            <a:r>
              <a:rPr lang="he-IL"/>
              <a:t>מס' דרגות חופש הוא מס2 נקודות בווקטור </a:t>
            </a:r>
            <a:r>
              <a:rPr lang="en-US"/>
              <a:t>X</a:t>
            </a:r>
            <a:r>
              <a:rPr lang="he-IL"/>
              <a:t> או </a:t>
            </a:r>
            <a:r>
              <a:rPr lang="en-US"/>
              <a:t>Y</a:t>
            </a:r>
            <a:r>
              <a:rPr lang="he-IL"/>
              <a:t>, לא משנה, הוא 7, ומס' פרמטרים, הוא 1, 7-1=6.</a:t>
            </a:r>
          </a:p>
          <a:p>
            <a:pPr algn="r" rtl="1"/>
            <a:endParaRPr lang="he-IL"/>
          </a:p>
          <a:p>
            <a:pPr algn="r" rtl="1"/>
            <a:r>
              <a:rPr lang="he-IL"/>
              <a:t>להתפלגות לקבל חי בריבוע יותר מחי בריבוע שמקובל בניסוי הזה </a:t>
            </a:r>
            <a:r>
              <a:rPr lang="he-IL" err="1"/>
              <a:t>בפייתון</a:t>
            </a:r>
            <a:r>
              <a:rPr lang="he-IL"/>
              <a:t> יש פונקציה </a:t>
            </a:r>
            <a:r>
              <a:rPr lang="en-US"/>
              <a:t>SF</a:t>
            </a:r>
            <a:r>
              <a:rPr lang="he-IL"/>
              <a:t> – </a:t>
            </a:r>
            <a:r>
              <a:rPr lang="en-US"/>
              <a:t>SURVIVAL FUNCTION/</a:t>
            </a:r>
            <a:r>
              <a:rPr lang="he-IL"/>
              <a:t>.</a:t>
            </a:r>
          </a:p>
          <a:p>
            <a:pPr algn="r" rtl="1"/>
            <a:endParaRPr lang="he-IL"/>
          </a:p>
          <a:p>
            <a:pPr algn="r" rtl="1"/>
            <a:r>
              <a:rPr lang="he-IL" err="1"/>
              <a:t>זוה</a:t>
            </a:r>
            <a:r>
              <a:rPr lang="he-IL"/>
              <a:t>, קיבלנו חי ברביע מצומצם 0,65, פחות מ-1, והתפלגות ~70%</a:t>
            </a:r>
          </a:p>
          <a:p>
            <a:pPr algn="r" rtl="1"/>
            <a:endParaRPr lang="he-IL"/>
          </a:p>
          <a:p>
            <a:pPr algn="r" rtl="1"/>
            <a:endParaRPr lang="he-IL"/>
          </a:p>
          <a:p>
            <a:pPr algn="r" rtl="1"/>
            <a:endParaRPr lang="he-IL"/>
          </a:p>
          <a:p>
            <a:pPr algn="r" rtl="1"/>
            <a:r>
              <a:rPr lang="he-IL"/>
              <a:t> יש 7 נקודות, פרבולה עם פרמטר אחד, זאת אומרת ש מס' דרגות חופש היא 6.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C9D154-A724-4E15-B3C6-316EDC27E429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484208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/>
              <a:t>לכל ערך חי בריבוע ומס' דרגות חופש אפשר למצוא התפלגות מקבל בניסוי אחר חי בריבוע יותר גדול. </a:t>
            </a:r>
          </a:p>
          <a:p>
            <a:pPr algn="r" rtl="1"/>
            <a:r>
              <a:rPr lang="he-IL"/>
              <a:t>יש נוסחה לזה, די </a:t>
            </a:r>
            <a:r>
              <a:rPr lang="he-IL" err="1"/>
              <a:t>מורכבה</a:t>
            </a:r>
            <a:r>
              <a:rPr lang="he-IL"/>
              <a:t>, יש </a:t>
            </a:r>
            <a:r>
              <a:rPr lang="he-IL" err="1"/>
              <a:t>טבלות</a:t>
            </a:r>
            <a:r>
              <a:rPr lang="he-IL"/>
              <a:t>. בניתי גרף.</a:t>
            </a:r>
          </a:p>
          <a:p>
            <a:pPr algn="r" rtl="1"/>
            <a:r>
              <a:rPr lang="he-IL"/>
              <a:t>תשימו לב, זה לא ניסוי שלי, זה הסתברות תיאורטית.</a:t>
            </a:r>
          </a:p>
          <a:p>
            <a:pPr algn="r" rtl="1"/>
            <a:r>
              <a:rPr lang="he-IL"/>
              <a:t> מה אפשר לראות. כאשר חי-גל סביב , ההסתברות חצי-חצי.  יותר דרגות חופש, או יותר נקודות – יותר בטיח בתשובה.</a:t>
            </a:r>
          </a:p>
          <a:p>
            <a:pPr algn="r" rtl="1"/>
            <a:endParaRPr lang="he-IL"/>
          </a:p>
          <a:p>
            <a:pPr algn="r" rtl="1"/>
            <a:r>
              <a:rPr lang="he-IL"/>
              <a:t>יותר חי בריבוע מצומצם מ-1 – יותר בטוח שאפר לפסול המודל.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C9D154-A724-4E15-B3C6-316EDC27E429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937826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/>
              <a:t>למה לא 100%?</a:t>
            </a:r>
          </a:p>
          <a:p>
            <a:pPr algn="r" rtl="1"/>
            <a:r>
              <a:rPr lang="he-IL"/>
              <a:t>בגרף ניתן לראות שקו פיט חותך רוב </a:t>
            </a:r>
            <a:r>
              <a:rPr lang="he-IL" err="1"/>
              <a:t>קוי</a:t>
            </a:r>
            <a:r>
              <a:rPr lang="he-IL"/>
              <a:t> שגיאה, אבל לא כל </a:t>
            </a:r>
            <a:r>
              <a:rPr lang="he-IL" err="1"/>
              <a:t>הקוי</a:t>
            </a:r>
            <a:r>
              <a:rPr lang="he-IL"/>
              <a:t> שגיא.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C9D154-A724-4E15-B3C6-316EDC27E429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479685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7989B-F88C-4A23-A448-A0FE37FD3C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92FC98-8C43-44DC-80BE-FF47798FE4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88C800-5DBA-4D36-8EB3-488A3C3F36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FF1C2-15D3-4F1A-AB14-7ACB2E2BF1FF}" type="datetime8">
              <a:rPr lang="he-IL" smtClean="0"/>
              <a:t>05 אוגוסט 25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FC77A-7B4C-4642-94A0-57060944F0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5FD2FA-30B6-47AC-9508-1798AD0DB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FFFFC-B5A8-4387-821D-197FC501B04E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7643608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4DD57-C143-44D5-8A08-4878CF920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52AEC23-09C3-4C73-B3F7-4F4B227FDD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860B4C-5806-4781-84EE-F63E56FEBE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96A7C-4E06-4693-9707-413A50AB7371}" type="datetime8">
              <a:rPr lang="he-IL" smtClean="0"/>
              <a:t>05 אוגוסט 25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AB1BAC-A280-4A9E-B21F-7CFA17179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83F783-AC9C-4CF0-9079-6273C9E55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FFFFC-B5A8-4387-821D-197FC501B04E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6522144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3ED91EE-89F5-4AE0-89EB-EC7414446DF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54F777-9BE1-43D6-B0F1-081B8BD960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25CB25-9614-4D3D-9D50-45841AAA83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85DFBF-5C38-4F70-A9A5-818108123CC1}" type="datetime8">
              <a:rPr lang="he-IL" smtClean="0"/>
              <a:t>05 אוגוסט 25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2EC704-C25E-4401-97EB-30989FE478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A073ED-11B4-441D-A97B-0BE231884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FFFFC-B5A8-4387-821D-197FC501B04E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0091859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B3C28-5096-498D-BD3F-21ED3E8292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FA355C-BC43-4F24-B866-8F5400CFDF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4E1818-4140-4148-B551-AF54B0CC50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40E3A-23C5-4A98-B50B-66BDB414ED83}" type="datetime8">
              <a:rPr lang="he-IL" smtClean="0"/>
              <a:t>05 אוגוסט 25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14DEF5-4A0D-47E1-8E28-192BD335D5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4C7E85-1E60-4FC6-898E-01794B61C5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FFFFC-B5A8-4387-821D-197FC501B04E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7188787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FD00FB-FEC5-468D-8DB6-DF48EEA0FD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92F39A-961C-44F5-96C0-5A47E2E436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134029-0D5C-4A95-8999-949F6EA4C7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5183D-21AC-47F1-977A-AB8D6109575F}" type="datetime8">
              <a:rPr lang="he-IL" smtClean="0"/>
              <a:t>05 אוגוסט 25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F4FD8D-E1F5-4883-BA87-1955700A9F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AFC614-7FA2-493E-9F0D-5FDD4D3797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FFFFC-B5A8-4387-821D-197FC501B04E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8630880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F7879-AB47-4CA2-BB43-5AD8E61C6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1A9E65-DC04-49A4-B9B0-1F78D955942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B60188-5EA2-4A8B-8BED-62FFBEC351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E129A6-22D6-49D7-A594-FE386CAFD6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3CFB6-245A-4001-9523-D8342A22658C}" type="datetime8">
              <a:rPr lang="he-IL" smtClean="0"/>
              <a:t>05 אוגוסט 25</a:t>
            </a:fld>
            <a:endParaRPr lang="he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D8A359-B91B-486E-B806-9DDB9F5FD0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4CE417-861D-4B31-BFEB-10D9659D1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FFFFC-B5A8-4387-821D-197FC501B04E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0208930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2396E2-CD8E-490F-9D18-FE28F4B15F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421426-F807-44E1-A32A-58EC6A7B1F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3FD8A0-7F6F-4E38-9C8B-BC9CC7EE9B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529E282-31B9-4D03-BA9E-85B1B29849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98A92D1-12A1-47AF-91F2-F07271C980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AC0CC1C-2206-4C10-B7B8-9176B3FF23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0CB78-5F5D-4277-91BC-5545FF2C2D75}" type="datetime8">
              <a:rPr lang="he-IL" smtClean="0"/>
              <a:t>05 אוגוסט 25</a:t>
            </a:fld>
            <a:endParaRPr lang="he-I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104056D-C24D-4976-962C-27D0B9508F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E66EDDC-3C8E-4698-B08B-31B3B0E45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FFFFC-B5A8-4387-821D-197FC501B04E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0326079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7F2BF-AEF6-4DA9-8D97-35FF6113E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AB0A817-7176-453D-B20F-117B4C087E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FEA271-F022-4A4B-AA89-CC460A5CC065}" type="datetime8">
              <a:rPr lang="he-IL" smtClean="0"/>
              <a:t>05 אוגוסט 25</a:t>
            </a:fld>
            <a:endParaRPr lang="he-I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7BD9E6-E9D7-4195-A7D0-C58E7D533C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58432C-5205-4CD1-9EAD-BF74BD9189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FFFFC-B5A8-4387-821D-197FC501B04E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7758851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07E748B-0B4B-48A3-A1FA-89E818D1D4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47E1A-64D9-46E7-8595-C249FCB3391E}" type="datetime8">
              <a:rPr lang="he-IL" smtClean="0"/>
              <a:t>05 אוגוסט 25</a:t>
            </a:fld>
            <a:endParaRPr lang="he-I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12F6E05-AA44-4B04-8E2E-2142E9B861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92FDC4-50C1-42D1-99FC-B099B4844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FFFFC-B5A8-4387-821D-197FC501B04E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1949420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7CD1C5-AB2A-462A-ADC1-CD62987DC7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6F9006-5D06-4711-A4DA-61A09AC8E4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BF9BB3-DB5B-41BC-A696-E3B116F832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7696EB-851E-413B-8313-9EC9954249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13726-5005-4FD0-A3F3-B41C91019DE2}" type="datetime8">
              <a:rPr lang="he-IL" smtClean="0"/>
              <a:t>05 אוגוסט 25</a:t>
            </a:fld>
            <a:endParaRPr lang="he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F4F1B2-5EB2-42F5-BC5D-1F9AD0C83F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01E3AB-94CA-4F35-B144-D06635B76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FFFFC-B5A8-4387-821D-197FC501B04E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0251080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992A1-048C-49ED-839B-62DDA15550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3C02627-FA07-4D0B-9C87-69CF18DF79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e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B002C1-9945-4ED0-A3D7-4D949C79FF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9E3EE5-2BB5-47BC-9694-14B84EB3E7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AAAFB3-CFFF-4EA9-8F48-92D88905327B}" type="datetime8">
              <a:rPr lang="he-IL" smtClean="0"/>
              <a:t>05 אוגוסט 25</a:t>
            </a:fld>
            <a:endParaRPr lang="he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3BA99F-5DD2-407A-A6A1-32DC8B01E8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F3C7E7-FF11-4DB0-AA35-A68E8E09A5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FFFFC-B5A8-4387-821D-197FC501B04E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1803035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7D4A1B4-97DF-4C63-9FF7-5A898FA3DA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445A0C-9744-41D0-8038-55918440DB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5FCE62-85D6-406C-A32C-C96FBC8DCCD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3005E9-05B2-4F13-B14D-3460A8ADF6ED}" type="datetime8">
              <a:rPr lang="he-IL" smtClean="0"/>
              <a:t>05 אוגוסט 25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F154F7-2A9A-4CF7-8E8D-BA70DE7418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53453C-62BC-4A49-8802-8650AC6574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8FFFFC-B5A8-4387-821D-197FC501B04E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4345287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ithub.com/evgeny-kolonsky/summer_seminar/blob/main/chi2_test.ipynb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FF7888-1807-451C-ABB2-4C82000147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e-IL">
                <a:cs typeface="+mn-cs"/>
              </a:rPr>
              <a:t>טיפ# 1: ממוצע משוקלל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D03227D-F6A3-4B05-8550-B81FB1A6B80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he-IL"/>
              <a:t>יבגני </a:t>
            </a:r>
            <a:r>
              <a:rPr lang="he-IL" err="1"/>
              <a:t>קולונסקי</a:t>
            </a:r>
            <a:endParaRPr lang="he-IL"/>
          </a:p>
          <a:p>
            <a:r>
              <a:rPr lang="he-IL"/>
              <a:t> 2025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C634DF-775F-48AC-8E9F-1B5E25BF4631}"/>
              </a:ext>
            </a:extLst>
          </p:cNvPr>
          <p:cNvSpPr txBox="1"/>
          <p:nvPr/>
        </p:nvSpPr>
        <p:spPr>
          <a:xfrm>
            <a:off x="880533" y="6307667"/>
            <a:ext cx="9927526" cy="307777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1400" b="0" i="0">
                <a:effectLst/>
                <a:latin typeface="system-ui"/>
              </a:rPr>
              <a:t>John R. Taylor. </a:t>
            </a:r>
            <a:r>
              <a:rPr lang="en-US" sz="1400" b="0" i="1">
                <a:effectLst/>
                <a:latin typeface="system-ui"/>
              </a:rPr>
              <a:t>An Introduction to Error Analysis: The Study of Uncertainties in Physical Measurements.</a:t>
            </a:r>
            <a:r>
              <a:rPr lang="en-US" sz="1400" b="0" i="0">
                <a:effectLst/>
                <a:latin typeface="system-ui"/>
              </a:rPr>
              <a:t> University Science Books, 1996.</a:t>
            </a:r>
            <a:endParaRPr lang="he-IL" sz="1400"/>
          </a:p>
        </p:txBody>
      </p:sp>
    </p:spTree>
    <p:extLst>
      <p:ext uri="{BB962C8B-B14F-4D97-AF65-F5344CB8AC3E}">
        <p14:creationId xmlns:p14="http://schemas.microsoft.com/office/powerpoint/2010/main" val="40952810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close-up of a medical device&#10;&#10;AI-generated content may be incorrect.">
            <a:extLst>
              <a:ext uri="{FF2B5EF4-FFF2-40B4-BE49-F238E27FC236}">
                <a16:creationId xmlns:a16="http://schemas.microsoft.com/office/drawing/2014/main" id="{B9B4ECDF-5893-F85E-E357-AD057A588C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61" t="28368" r="13488" b="29964"/>
          <a:stretch>
            <a:fillRect/>
          </a:stretch>
        </p:blipFill>
        <p:spPr>
          <a:xfrm rot="60000">
            <a:off x="3347448" y="2050187"/>
            <a:ext cx="7848006" cy="4049504"/>
          </a:xfrm>
          <a:prstGeom prst="rect">
            <a:avLst/>
          </a:prstGeom>
          <a:solidFill>
            <a:srgbClr val="FFFF00"/>
          </a:solidFill>
          <a:effectLst>
            <a:softEdge rad="127000"/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1A1D36D-6E8B-4485-BC2F-CA966F4A336A}"/>
              </a:ext>
            </a:extLst>
          </p:cNvPr>
          <p:cNvSpPr txBox="1"/>
          <p:nvPr/>
        </p:nvSpPr>
        <p:spPr>
          <a:xfrm>
            <a:off x="3794901" y="220174"/>
            <a:ext cx="4634602" cy="707886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algn="r" rtl="1"/>
            <a:r>
              <a:rPr lang="he-IL" sz="4000"/>
              <a:t>אלקטרון בשדה חשמלי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0476961-C534-4AE8-C2AA-7442164246D3}"/>
              </a:ext>
            </a:extLst>
          </p:cNvPr>
          <p:cNvCxnSpPr>
            <a:cxnSpLocks/>
          </p:cNvCxnSpPr>
          <p:nvPr/>
        </p:nvCxnSpPr>
        <p:spPr>
          <a:xfrm rot="60000" flipH="1">
            <a:off x="3704416" y="4185087"/>
            <a:ext cx="3938495" cy="96563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3D35A25-8BB9-0078-20F7-E32EB77E4583}"/>
              </a:ext>
            </a:extLst>
          </p:cNvPr>
          <p:cNvCxnSpPr>
            <a:cxnSpLocks/>
          </p:cNvCxnSpPr>
          <p:nvPr/>
        </p:nvCxnSpPr>
        <p:spPr>
          <a:xfrm rot="60000" flipH="1" flipV="1">
            <a:off x="7570362" y="2598599"/>
            <a:ext cx="110649" cy="3058885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B5A6177A-C658-186E-466B-895B67AB4366}"/>
              </a:ext>
            </a:extLst>
          </p:cNvPr>
          <p:cNvSpPr txBox="1"/>
          <p:nvPr/>
        </p:nvSpPr>
        <p:spPr>
          <a:xfrm>
            <a:off x="7625686" y="2201302"/>
            <a:ext cx="3674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endParaRPr lang="ru-RU" sz="3200" i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34A1C8B-4C2C-9B4E-8742-E4D5209068AE}"/>
              </a:ext>
            </a:extLst>
          </p:cNvPr>
          <p:cNvSpPr txBox="1"/>
          <p:nvPr/>
        </p:nvSpPr>
        <p:spPr>
          <a:xfrm>
            <a:off x="3764257" y="4172827"/>
            <a:ext cx="3898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i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ru-RU" sz="3600" i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0AA44D3-15C1-4E4E-ED37-78848F721657}"/>
              </a:ext>
            </a:extLst>
          </p:cNvPr>
          <p:cNvSpPr txBox="1"/>
          <p:nvPr/>
        </p:nvSpPr>
        <p:spPr>
          <a:xfrm>
            <a:off x="8198230" y="2765386"/>
            <a:ext cx="11945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e-IL" dirty="0">
                <a:latin typeface="Bodoni MT" panose="02070603080606020203" pitchFamily="18" charset="0"/>
              </a:rPr>
              <a:t>מתח האצה</a:t>
            </a:r>
          </a:p>
          <a:p>
            <a:r>
              <a:rPr lang="en-US" i="1" dirty="0">
                <a:latin typeface="Bodoni MT" panose="02070603080606020203" pitchFamily="18" charset="0"/>
              </a:rPr>
              <a:t>U</a:t>
            </a:r>
            <a:r>
              <a:rPr lang="en-US" i="1" baseline="-25000" dirty="0">
                <a:latin typeface="Bodoni MT" panose="02070603080606020203" pitchFamily="18" charset="0"/>
              </a:rPr>
              <a:t>A</a:t>
            </a:r>
            <a:endParaRPr lang="ru-RU" i="1" baseline="-250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1A71CEF-41E1-20D4-E954-43FF3A962561}"/>
              </a:ext>
            </a:extLst>
          </p:cNvPr>
          <p:cNvSpPr txBox="1"/>
          <p:nvPr/>
        </p:nvSpPr>
        <p:spPr>
          <a:xfrm>
            <a:off x="5760502" y="2088274"/>
            <a:ext cx="122501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e-IL" dirty="0"/>
              <a:t>מתח הסחה</a:t>
            </a:r>
            <a:endParaRPr lang="en-US" dirty="0"/>
          </a:p>
          <a:p>
            <a:endParaRPr lang="en-US" dirty="0"/>
          </a:p>
          <a:p>
            <a:r>
              <a:rPr lang="en-US" i="1" dirty="0">
                <a:latin typeface="Bodoni MT" panose="02070603080606020203" pitchFamily="18" charset="0"/>
              </a:rPr>
              <a:t>U</a:t>
            </a:r>
            <a:r>
              <a:rPr lang="en-US" i="1" baseline="-25000" dirty="0">
                <a:latin typeface="Bodoni MT" panose="02070603080606020203" pitchFamily="18" charset="0"/>
              </a:rPr>
              <a:t>P</a:t>
            </a:r>
            <a:endParaRPr lang="ru-RU" i="1" baseline="-25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51BE4E24-38F5-A24A-FA16-29DD933D53A4}"/>
                  </a:ext>
                </a:extLst>
              </p:cNvPr>
              <p:cNvSpPr txBox="1"/>
              <p:nvPr/>
            </p:nvSpPr>
            <p:spPr>
              <a:xfrm>
                <a:off x="146591" y="1091188"/>
                <a:ext cx="2683638" cy="19681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 rtl="1"/>
                <a:r>
                  <a:rPr lang="he-IL" dirty="0"/>
                  <a:t>כאשר שדה חשמלי אחיד</a:t>
                </a:r>
              </a:p>
              <a:p>
                <a:pPr algn="r" rtl="1"/>
                <a:r>
                  <a:rPr lang="he-IL" dirty="0"/>
                  <a:t>מסלול של אלקטרון מתואר על ידי:</a:t>
                </a:r>
              </a:p>
              <a:p>
                <a:pPr algn="l"/>
                <a:r>
                  <a:rPr lang="he-IL" dirty="0"/>
                  <a:t> </a:t>
                </a:r>
                <a14:m>
                  <m:oMath xmlns:m="http://schemas.openxmlformats.org/officeDocument/2006/math">
                    <m:r>
                      <a:rPr lang="en-US" sz="320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sz="3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200" i="1"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  <m:sub>
                                <m:r>
                                  <a:rPr lang="en-US" sz="3200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sub>
                            </m:sSub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3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den>
                    </m:f>
                    <m:sSup>
                      <m:sSup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3600" b="0" i="1" dirty="0">
                  <a:latin typeface="Cambria Math" panose="02040503050406030204" pitchFamily="18" charset="0"/>
                </a:endParaRPr>
              </a:p>
              <a:p>
                <a:pPr algn="r" rtl="1"/>
                <a:endParaRPr lang="ru-RU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51BE4E24-38F5-A24A-FA16-29DD933D53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591" y="1091188"/>
                <a:ext cx="2683638" cy="1968103"/>
              </a:xfrm>
              <a:prstGeom prst="rect">
                <a:avLst/>
              </a:prstGeom>
              <a:blipFill>
                <a:blip r:embed="rId4"/>
                <a:stretch>
                  <a:fillRect l="-2045" t="-1548" r="-2045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BEE9D20-3087-127C-C5E1-1ABC488CF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62143" y="6288783"/>
            <a:ext cx="2743200" cy="365125"/>
          </a:xfrm>
        </p:spPr>
        <p:txBody>
          <a:bodyPr/>
          <a:lstStyle/>
          <a:p>
            <a:pPr algn="r" rtl="1"/>
            <a:fld id="{B38FFFFC-B5A8-4387-821D-197FC501B04E}" type="slidenum">
              <a:rPr lang="he-IL" smtClean="0"/>
              <a:pPr algn="r" rtl="1"/>
              <a:t>10</a:t>
            </a:fld>
            <a:endParaRPr lang="he-IL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25248C-24A5-4121-062C-0FA288483BA7}"/>
              </a:ext>
            </a:extLst>
          </p:cNvPr>
          <p:cNvSpPr txBox="1"/>
          <p:nvPr/>
        </p:nvSpPr>
        <p:spPr>
          <a:xfrm>
            <a:off x="4072483" y="4799163"/>
            <a:ext cx="3202360" cy="543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e-IL" sz="4400" b="1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 + + + + + + + + +</a:t>
            </a:r>
            <a:endParaRPr lang="ru-RU" sz="4400" b="1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BB9BAF-20F2-76D5-FEDB-68953994915F}"/>
              </a:ext>
            </a:extLst>
          </p:cNvPr>
          <p:cNvSpPr txBox="1"/>
          <p:nvPr/>
        </p:nvSpPr>
        <p:spPr>
          <a:xfrm>
            <a:off x="4072483" y="2937026"/>
            <a:ext cx="3202360" cy="543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e-IL" sz="4400" b="1" baseline="-250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- - - - - - - - - - - -  </a:t>
            </a:r>
            <a:endParaRPr lang="ru-RU" sz="4400" b="1" baseline="-25000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358EC5-4B2F-C450-AC25-483DCA075B5D}"/>
              </a:ext>
            </a:extLst>
          </p:cNvPr>
          <p:cNvSpPr txBox="1"/>
          <p:nvPr/>
        </p:nvSpPr>
        <p:spPr>
          <a:xfrm>
            <a:off x="1245520" y="4126660"/>
            <a:ext cx="2250492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d – </a:t>
            </a:r>
            <a:r>
              <a:rPr lang="he-IL" dirty="0"/>
              <a:t>מרחק בין לוחות</a:t>
            </a:r>
          </a:p>
        </p:txBody>
      </p:sp>
    </p:spTree>
    <p:extLst>
      <p:ext uri="{BB962C8B-B14F-4D97-AF65-F5344CB8AC3E}">
        <p14:creationId xmlns:p14="http://schemas.microsoft.com/office/powerpoint/2010/main" val="9664900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2BDBD5-4AE4-55EA-E3DD-47BDA5A7D8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DF233139-F0F8-E49A-9B90-36957BBC68BA}"/>
              </a:ext>
            </a:extLst>
          </p:cNvPr>
          <p:cNvSpPr txBox="1"/>
          <p:nvPr/>
        </p:nvSpPr>
        <p:spPr>
          <a:xfrm>
            <a:off x="4031172" y="364120"/>
            <a:ext cx="3892412" cy="707886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algn="r" rtl="1"/>
            <a:r>
              <a:rPr lang="he-IL" sz="4000" dirty="0"/>
              <a:t>מסלול של אלקטרון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D45BBD0-2F70-497E-DC9D-88B519FE5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12119" y="6304646"/>
            <a:ext cx="493592" cy="281349"/>
          </a:xfrm>
        </p:spPr>
        <p:txBody>
          <a:bodyPr/>
          <a:lstStyle/>
          <a:p>
            <a:pPr algn="r" rtl="1"/>
            <a:fld id="{B38FFFFC-B5A8-4387-821D-197FC501B04E}" type="slidenum">
              <a:rPr lang="he-IL" smtClean="0"/>
              <a:pPr algn="r" rtl="1"/>
              <a:t>11</a:t>
            </a:fld>
            <a:endParaRPr lang="he-IL" dirty="0"/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B1C4A71F-0A9F-1257-66E6-7A9F552139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7939" y="1072006"/>
            <a:ext cx="8953661" cy="5513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35107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11A1D36D-6E8B-4485-BC2F-CA966F4A336A}"/>
              </a:ext>
            </a:extLst>
          </p:cNvPr>
          <p:cNvSpPr txBox="1"/>
          <p:nvPr/>
        </p:nvSpPr>
        <p:spPr>
          <a:xfrm>
            <a:off x="5202967" y="287460"/>
            <a:ext cx="1786066" cy="707886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algn="r" rtl="1"/>
            <a:r>
              <a:rPr lang="he-IL" sz="4000" dirty="0"/>
              <a:t>קוד קצר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9AF511A-7051-A4E0-CCB9-F8695D853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70510" y="6356350"/>
            <a:ext cx="427299" cy="324793"/>
          </a:xfrm>
        </p:spPr>
        <p:txBody>
          <a:bodyPr/>
          <a:lstStyle/>
          <a:p>
            <a:fld id="{B38FFFFC-B5A8-4387-821D-197FC501B04E}" type="slidenum">
              <a:rPr lang="he-IL" smtClean="0"/>
              <a:t>12</a:t>
            </a:fld>
            <a:endParaRPr lang="he-IL"/>
          </a:p>
        </p:txBody>
      </p:sp>
      <p:pic>
        <p:nvPicPr>
          <p:cNvPr id="3" name="Picture 2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94A08B60-0ED9-DE1D-C7C0-BF50D9DCD4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7885" y="993360"/>
            <a:ext cx="6727273" cy="55118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F53E6F1-C98C-0E7A-87C5-3273C26D6A8F}"/>
              </a:ext>
            </a:extLst>
          </p:cNvPr>
          <p:cNvSpPr txBox="1"/>
          <p:nvPr/>
        </p:nvSpPr>
        <p:spPr>
          <a:xfrm>
            <a:off x="254598" y="6505160"/>
            <a:ext cx="62038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hlinkClick r:id="rId4"/>
              </a:rPr>
              <a:t>https://github.com/evgeny-kolonsky/summer_seminar/blob/main/chi2_test.ipynb</a:t>
            </a:r>
            <a:endParaRPr lang="ru-RU" sz="1400" dirty="0"/>
          </a:p>
        </p:txBody>
      </p:sp>
    </p:spTree>
    <p:extLst>
      <p:ext uri="{BB962C8B-B14F-4D97-AF65-F5344CB8AC3E}">
        <p14:creationId xmlns:p14="http://schemas.microsoft.com/office/powerpoint/2010/main" val="15121560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49CF7AC-439F-0DDC-5DD8-DDA288D2B6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95253" y="6524183"/>
            <a:ext cx="496747" cy="333817"/>
          </a:xfrm>
        </p:spPr>
        <p:txBody>
          <a:bodyPr/>
          <a:lstStyle/>
          <a:p>
            <a:fld id="{B38FFFFC-B5A8-4387-821D-197FC501B04E}" type="slidenum">
              <a:rPr lang="he-IL" smtClean="0"/>
              <a:t>13</a:t>
            </a:fld>
            <a:endParaRPr lang="he-IL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F309B5-9240-43DE-6EB3-F7A521DDED18}"/>
              </a:ext>
            </a:extLst>
          </p:cNvPr>
          <p:cNvSpPr txBox="1"/>
          <p:nvPr/>
        </p:nvSpPr>
        <p:spPr>
          <a:xfrm>
            <a:off x="4248535" y="195333"/>
            <a:ext cx="4063934" cy="707886"/>
          </a:xfrm>
          <a:prstGeom prst="rect">
            <a:avLst/>
          </a:prstGeom>
          <a:noFill/>
        </p:spPr>
        <p:txBody>
          <a:bodyPr wrap="none" lIns="91440" tIns="45720" rIns="91440" bIns="45720" rtlCol="1" anchor="t">
            <a:spAutoFit/>
          </a:bodyPr>
          <a:lstStyle/>
          <a:p>
            <a:pPr algn="ctr"/>
            <a:r>
              <a:rPr lang="he-IL" sz="4000" dirty="0">
                <a:ea typeface="Calibri"/>
                <a:cs typeface="Arial"/>
              </a:rPr>
              <a:t>התפלגות חי בריבוע</a:t>
            </a:r>
            <a:endParaRPr lang="he-IL" sz="40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9820C64-0A34-2AAC-CFB9-0421C3B42987}"/>
              </a:ext>
            </a:extLst>
          </p:cNvPr>
          <p:cNvSpPr/>
          <p:nvPr/>
        </p:nvSpPr>
        <p:spPr>
          <a:xfrm>
            <a:off x="613833" y="1502833"/>
            <a:ext cx="857250" cy="22754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86B07BC-8FF4-C383-64C7-73CD97647C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907" y="983974"/>
            <a:ext cx="10638185" cy="5678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71267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FE285D-DE1F-FA83-3A42-8C5382114C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3C4416C-B5BB-5C6E-A9B1-A6D5D68AD7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14230" y="6501034"/>
            <a:ext cx="577770" cy="356966"/>
          </a:xfrm>
        </p:spPr>
        <p:txBody>
          <a:bodyPr/>
          <a:lstStyle/>
          <a:p>
            <a:fld id="{B38FFFFC-B5A8-4387-821D-197FC501B04E}" type="slidenum">
              <a:rPr lang="he-IL" smtClean="0"/>
              <a:t>14</a:t>
            </a:fld>
            <a:endParaRPr lang="he-IL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65C03AA-7987-5D4C-2E80-DC4C04A683D6}"/>
              </a:ext>
            </a:extLst>
          </p:cNvPr>
          <p:cNvSpPr txBox="1"/>
          <p:nvPr/>
        </p:nvSpPr>
        <p:spPr>
          <a:xfrm>
            <a:off x="3142609" y="333536"/>
            <a:ext cx="5917004" cy="707886"/>
          </a:xfrm>
          <a:prstGeom prst="rect">
            <a:avLst/>
          </a:prstGeom>
          <a:noFill/>
        </p:spPr>
        <p:txBody>
          <a:bodyPr wrap="none" lIns="91440" tIns="45720" rIns="91440" bIns="45720" rtlCol="1" anchor="t">
            <a:spAutoFit/>
          </a:bodyPr>
          <a:lstStyle/>
          <a:p>
            <a:pPr algn="r" rtl="1"/>
            <a:r>
              <a:rPr lang="he-IL" sz="4000" dirty="0">
                <a:cs typeface="Arial"/>
              </a:rPr>
              <a:t>מידת התאמה בצורה של גרף</a:t>
            </a:r>
            <a:endParaRPr lang="he-IL" sz="4000" dirty="0">
              <a:ea typeface="Calibri"/>
              <a:cs typeface="Arial"/>
            </a:endParaRPr>
          </a:p>
        </p:txBody>
      </p:sp>
      <p:pic>
        <p:nvPicPr>
          <p:cNvPr id="4" name="Picture 3" descr="A graph of a graph with a green line&#10;&#10;AI-generated content may be incorrect.">
            <a:extLst>
              <a:ext uri="{FF2B5EF4-FFF2-40B4-BE49-F238E27FC236}">
                <a16:creationId xmlns:a16="http://schemas.microsoft.com/office/drawing/2014/main" id="{9B255D7C-BAB0-4970-12CE-F09CB8C238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5100" y="1044850"/>
            <a:ext cx="7559951" cy="57331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CEB73E7-D9DF-D078-E8B1-032C4DC15899}"/>
                  </a:ext>
                </a:extLst>
              </p:cNvPr>
              <p:cNvSpPr txBox="1"/>
              <p:nvPr/>
            </p:nvSpPr>
            <p:spPr>
              <a:xfrm>
                <a:off x="889552" y="5754756"/>
                <a:ext cx="130510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9960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CEB73E7-D9DF-D078-E8B1-032C4DC158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552" y="5754756"/>
                <a:ext cx="1305101" cy="276999"/>
              </a:xfrm>
              <a:prstGeom prst="rect">
                <a:avLst/>
              </a:prstGeom>
              <a:blipFill>
                <a:blip r:embed="rId4"/>
                <a:stretch>
                  <a:fillRect l="-4206" t="-2222" r="-4206" b="-888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850688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FE285D-DE1F-FA83-3A42-8C5382114C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3C4416C-B5BB-5C6E-A9B1-A6D5D68AD7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14230" y="6501034"/>
            <a:ext cx="577770" cy="356966"/>
          </a:xfrm>
        </p:spPr>
        <p:txBody>
          <a:bodyPr/>
          <a:lstStyle/>
          <a:p>
            <a:fld id="{B38FFFFC-B5A8-4387-821D-197FC501B04E}" type="slidenum">
              <a:rPr lang="he-IL" smtClean="0"/>
              <a:t>15</a:t>
            </a:fld>
            <a:endParaRPr lang="he-IL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65C03AA-7987-5D4C-2E80-DC4C04A683D6}"/>
              </a:ext>
            </a:extLst>
          </p:cNvPr>
          <p:cNvSpPr txBox="1"/>
          <p:nvPr/>
        </p:nvSpPr>
        <p:spPr>
          <a:xfrm>
            <a:off x="3381154" y="362844"/>
            <a:ext cx="5878532" cy="707886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algn="r" rtl="1"/>
            <a:r>
              <a:rPr lang="he-IL" sz="4000" dirty="0"/>
              <a:t>לקחנו יותר מדידות מהתמונה</a:t>
            </a: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94CE54B3-E5FA-0515-A194-FD52B96F93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1374" y="1070730"/>
            <a:ext cx="7606370" cy="5763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B325051-5EDB-93E0-7FC6-7471D7C842AE}"/>
                  </a:ext>
                </a:extLst>
              </p:cNvPr>
              <p:cNvSpPr txBox="1"/>
              <p:nvPr/>
            </p:nvSpPr>
            <p:spPr>
              <a:xfrm>
                <a:off x="889552" y="5754756"/>
                <a:ext cx="130510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9954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B325051-5EDB-93E0-7FC6-7471D7C842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552" y="5754756"/>
                <a:ext cx="1305101" cy="276999"/>
              </a:xfrm>
              <a:prstGeom prst="rect">
                <a:avLst/>
              </a:prstGeom>
              <a:blipFill>
                <a:blip r:embed="rId4"/>
                <a:stretch>
                  <a:fillRect l="-4206" t="-2222" r="-4673" b="-888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28447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35FF3E-F656-0826-A021-97EB4BED45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DB02385E-F436-FA9E-7310-DEB94065CAF3}"/>
              </a:ext>
            </a:extLst>
          </p:cNvPr>
          <p:cNvSpPr txBox="1"/>
          <p:nvPr/>
        </p:nvSpPr>
        <p:spPr>
          <a:xfrm>
            <a:off x="2932313" y="362844"/>
            <a:ext cx="6327373" cy="707886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algn="r" rtl="1"/>
            <a:r>
              <a:rPr lang="he-IL" sz="4000"/>
              <a:t>נניח שמדדנו עם דיוק יותר גבוה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9AA7DB4-EAB5-26DE-FEBB-BE1A20D2C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89489" y="6425799"/>
            <a:ext cx="554620" cy="287518"/>
          </a:xfrm>
        </p:spPr>
        <p:txBody>
          <a:bodyPr/>
          <a:lstStyle/>
          <a:p>
            <a:pPr algn="r" rtl="1"/>
            <a:fld id="{B38FFFFC-B5A8-4387-821D-197FC501B04E}" type="slidenum">
              <a:rPr lang="he-IL" smtClean="0"/>
              <a:pPr algn="r" rtl="1"/>
              <a:t>16</a:t>
            </a:fld>
            <a:endParaRPr lang="he-IL"/>
          </a:p>
        </p:txBody>
      </p:sp>
      <p:pic>
        <p:nvPicPr>
          <p:cNvPr id="7174" name="Picture 6">
            <a:extLst>
              <a:ext uri="{FF2B5EF4-FFF2-40B4-BE49-F238E27FC236}">
                <a16:creationId xmlns:a16="http://schemas.microsoft.com/office/drawing/2014/main" id="{3665DF8B-FA8A-65F1-F958-591F382B60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1230" y="1105383"/>
            <a:ext cx="7490628" cy="5676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D316234-FC9D-45CC-E07B-E9D3B59B20F2}"/>
                  </a:ext>
                </a:extLst>
              </p:cNvPr>
              <p:cNvSpPr txBox="1"/>
              <p:nvPr/>
            </p:nvSpPr>
            <p:spPr>
              <a:xfrm>
                <a:off x="889552" y="5754756"/>
                <a:ext cx="130510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9960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D316234-FC9D-45CC-E07B-E9D3B59B20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552" y="5754756"/>
                <a:ext cx="1305101" cy="276999"/>
              </a:xfrm>
              <a:prstGeom prst="rect">
                <a:avLst/>
              </a:prstGeom>
              <a:blipFill>
                <a:blip r:embed="rId4"/>
                <a:stretch>
                  <a:fillRect l="-4206" t="-2222" r="-4206" b="-888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686279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1ACCF86-677B-90EC-2C8C-6E57CB8B8B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82738" y="6356350"/>
            <a:ext cx="371061" cy="312807"/>
          </a:xfrm>
        </p:spPr>
        <p:txBody>
          <a:bodyPr/>
          <a:lstStyle/>
          <a:p>
            <a:fld id="{B38FFFFC-B5A8-4387-821D-197FC501B04E}" type="slidenum">
              <a:rPr lang="he-IL" smtClean="0"/>
              <a:t>17</a:t>
            </a:fld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89C597B-9AFB-41C4-6456-8A0B571E29DF}"/>
                  </a:ext>
                </a:extLst>
              </p:cNvPr>
              <p:cNvSpPr txBox="1"/>
              <p:nvPr/>
            </p:nvSpPr>
            <p:spPr>
              <a:xfrm>
                <a:off x="4940715" y="476289"/>
                <a:ext cx="2167901" cy="707886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4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  <m:sup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m:rPr>
                          <m:nor/>
                        </m:rPr>
                        <a:rPr lang="en-US" sz="40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4000">
                          <a:latin typeface="Cambria Math" panose="02040503050406030204" pitchFamily="18" charset="0"/>
                        </a:rPr>
                        <m:t>vs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he-IL" sz="4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he-IL" sz="4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he-IL" sz="4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89C597B-9AFB-41C4-6456-8A0B571E29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0715" y="476289"/>
                <a:ext cx="2167901" cy="70788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 descr="A person in a red shirt punching another person&#10;&#10;AI-generated content may be incorrect.">
            <a:extLst>
              <a:ext uri="{FF2B5EF4-FFF2-40B4-BE49-F238E27FC236}">
                <a16:creationId xmlns:a16="http://schemas.microsoft.com/office/drawing/2014/main" id="{54C0D290-4282-F2A1-4E8D-94CE1F05A8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6603" y="1373521"/>
            <a:ext cx="3338793" cy="5008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6972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11A1D36D-6E8B-4485-BC2F-CA966F4A336A}"/>
              </a:ext>
            </a:extLst>
          </p:cNvPr>
          <p:cNvSpPr txBox="1"/>
          <p:nvPr/>
        </p:nvSpPr>
        <p:spPr>
          <a:xfrm>
            <a:off x="3991096" y="339917"/>
            <a:ext cx="4209807" cy="707886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algn="r" rtl="1"/>
            <a:r>
              <a:rPr lang="he-IL" sz="4000"/>
              <a:t>ממוצע של </a:t>
            </a:r>
            <a:r>
              <a:rPr lang="en-US" sz="4000"/>
              <a:t>N</a:t>
            </a:r>
            <a:r>
              <a:rPr lang="he-IL" sz="4000"/>
              <a:t> מדידות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2D25469-4F3E-4124-9C1C-5CB6858F812A}"/>
                  </a:ext>
                </a:extLst>
              </p:cNvPr>
              <p:cNvSpPr txBox="1"/>
              <p:nvPr/>
            </p:nvSpPr>
            <p:spPr>
              <a:xfrm>
                <a:off x="6855668" y="1354758"/>
                <a:ext cx="138653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….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he-IL" sz="200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2D25469-4F3E-4124-9C1C-5CB6858F81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5668" y="1354758"/>
                <a:ext cx="1386533" cy="307777"/>
              </a:xfrm>
              <a:prstGeom prst="rect">
                <a:avLst/>
              </a:prstGeom>
              <a:blipFill>
                <a:blip r:embed="rId2"/>
                <a:stretch>
                  <a:fillRect l="-1762" r="-441" b="-17647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6F9B7DA1-97DD-4C2E-B271-ACC1FF464D3F}"/>
              </a:ext>
            </a:extLst>
          </p:cNvPr>
          <p:cNvSpPr txBox="1"/>
          <p:nvPr/>
        </p:nvSpPr>
        <p:spPr>
          <a:xfrm>
            <a:off x="5196550" y="1355169"/>
            <a:ext cx="11430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e-IL" sz="1800"/>
              <a:t>מדידות</a:t>
            </a:r>
            <a:endParaRPr lang="he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7F689C9-4F26-4DAE-8D41-F076C66457BB}"/>
                  </a:ext>
                </a:extLst>
              </p:cNvPr>
              <p:cNvSpPr txBox="1"/>
              <p:nvPr/>
            </p:nvSpPr>
            <p:spPr>
              <a:xfrm>
                <a:off x="4912127" y="2338411"/>
                <a:ext cx="1521442" cy="501356"/>
              </a:xfrm>
              <a:prstGeom prst="rect">
                <a:avLst/>
              </a:prstGeom>
              <a:noFill/>
            </p:spPr>
            <p:txBody>
              <a:bodyPr wrap="none" lIns="0" tIns="0" rIns="0" bIns="0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 …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</m:oMath>
                  </m:oMathPara>
                </a14:m>
                <a:endParaRPr lang="he-IL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7F689C9-4F26-4DAE-8D41-F076C66457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2127" y="2338411"/>
                <a:ext cx="1521442" cy="50135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1F4122E-FFA8-42BD-A9B9-E1BB75462C47}"/>
                  </a:ext>
                </a:extLst>
              </p:cNvPr>
              <p:cNvSpPr txBox="1"/>
              <p:nvPr/>
            </p:nvSpPr>
            <p:spPr>
              <a:xfrm>
                <a:off x="3353744" y="4780523"/>
                <a:ext cx="2828210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+…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</m:oMath>
                  </m:oMathPara>
                </a14:m>
                <a:endParaRPr lang="he-IL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1F4122E-FFA8-42BD-A9B9-E1BB75462C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3744" y="4780523"/>
                <a:ext cx="2828210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4033122-D05C-487A-9218-17517C794150}"/>
                  </a:ext>
                </a:extLst>
              </p:cNvPr>
              <p:cNvSpPr txBox="1"/>
              <p:nvPr/>
            </p:nvSpPr>
            <p:spPr>
              <a:xfrm>
                <a:off x="6858944" y="4762202"/>
                <a:ext cx="923906" cy="524311"/>
              </a:xfrm>
              <a:prstGeom prst="rect">
                <a:avLst/>
              </a:prstGeom>
              <a:noFill/>
            </p:spPr>
            <p:txBody>
              <a:bodyPr wrap="none" lIns="0" tIns="0" rIns="0" bIns="0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he-IL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4033122-D05C-487A-9218-17517C7941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944" y="4762202"/>
                <a:ext cx="923906" cy="52431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A240639F-F71A-3846-3459-45DC507F7AE6}"/>
              </a:ext>
            </a:extLst>
          </p:cNvPr>
          <p:cNvSpPr txBox="1"/>
          <p:nvPr/>
        </p:nvSpPr>
        <p:spPr>
          <a:xfrm>
            <a:off x="2790306" y="3145579"/>
            <a:ext cx="545189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he-IL" sz="1800"/>
              <a:t>אבל! רק אם:</a:t>
            </a:r>
          </a:p>
          <a:p>
            <a:pPr marL="342900" indent="-342900" algn="r" rtl="1">
              <a:buAutoNum type="arabicParenR"/>
            </a:pPr>
            <a:r>
              <a:rPr lang="he-IL"/>
              <a:t>מדידות בלתי תלויות</a:t>
            </a:r>
          </a:p>
          <a:p>
            <a:pPr marL="342900" indent="-342900" algn="r" rtl="1">
              <a:buAutoNum type="arabicParenR"/>
            </a:pPr>
            <a:r>
              <a:rPr lang="he-IL"/>
              <a:t>כל המדידה שייכת לאותה ההתפלגות (נורמלית)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693D297E-F8C6-7FC1-09C0-816F9F03C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12119" y="6304646"/>
            <a:ext cx="493592" cy="281349"/>
          </a:xfrm>
        </p:spPr>
        <p:txBody>
          <a:bodyPr/>
          <a:lstStyle/>
          <a:p>
            <a:pPr algn="r" rtl="1"/>
            <a:fld id="{B38FFFFC-B5A8-4387-821D-197FC501B04E}" type="slidenum">
              <a:rPr lang="he-IL" smtClean="0"/>
              <a:pPr algn="r" rtl="1"/>
              <a:t>2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9090072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11A1D36D-6E8B-4485-BC2F-CA966F4A336A}"/>
              </a:ext>
            </a:extLst>
          </p:cNvPr>
          <p:cNvSpPr txBox="1"/>
          <p:nvPr/>
        </p:nvSpPr>
        <p:spPr>
          <a:xfrm>
            <a:off x="4881071" y="195333"/>
            <a:ext cx="3132589" cy="707886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he-IL" sz="4000"/>
              <a:t>ממוצע משוקלל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2D25469-4F3E-4124-9C1C-5CB6858F812A}"/>
                  </a:ext>
                </a:extLst>
              </p:cNvPr>
              <p:cNvSpPr txBox="1"/>
              <p:nvPr/>
            </p:nvSpPr>
            <p:spPr>
              <a:xfrm>
                <a:off x="9757197" y="1361466"/>
                <a:ext cx="7053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1">
                <a:spAutoFit/>
              </a:bodyPr>
              <a:lstStyle/>
              <a:p>
                <a:pPr algn="r" rt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</m:oMath>
                  </m:oMathPara>
                </a14:m>
                <a:endParaRPr lang="he-IL" sz="200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2D25469-4F3E-4124-9C1C-5CB6858F81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57197" y="1361466"/>
                <a:ext cx="70532" cy="307777"/>
              </a:xfrm>
              <a:prstGeom prst="rect">
                <a:avLst/>
              </a:prstGeom>
              <a:blipFill>
                <a:blip r:embed="rId2"/>
                <a:stretch>
                  <a:fillRect l="-100000" r="-354545" b="-17647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6F9B7DA1-97DD-4C2E-B271-ACC1FF464D3F}"/>
              </a:ext>
            </a:extLst>
          </p:cNvPr>
          <p:cNvSpPr txBox="1"/>
          <p:nvPr/>
        </p:nvSpPr>
        <p:spPr>
          <a:xfrm>
            <a:off x="6536453" y="1349655"/>
            <a:ext cx="31325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he-IL" sz="1800"/>
              <a:t>מדידה שייכת להתפלגות </a:t>
            </a:r>
            <a:r>
              <a:rPr lang="en-US" sz="1800"/>
              <a:t>A</a:t>
            </a:r>
            <a:endParaRPr lang="he-IL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2F15ABD-09E6-4A1F-8AD4-F2A55CD11A95}"/>
              </a:ext>
            </a:extLst>
          </p:cNvPr>
          <p:cNvSpPr txBox="1"/>
          <p:nvPr/>
        </p:nvSpPr>
        <p:spPr>
          <a:xfrm>
            <a:off x="4515063" y="2530013"/>
            <a:ext cx="53570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he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1774C8E-0D57-458C-B62B-CC7E8EBAAE55}"/>
                  </a:ext>
                </a:extLst>
              </p:cNvPr>
              <p:cNvSpPr txBox="1"/>
              <p:nvPr/>
            </p:nvSpPr>
            <p:spPr>
              <a:xfrm>
                <a:off x="1720380" y="3545858"/>
                <a:ext cx="3886790" cy="651460"/>
              </a:xfrm>
              <a:prstGeom prst="rect">
                <a:avLst/>
              </a:prstGeom>
              <a:noFill/>
            </p:spPr>
            <p:txBody>
              <a:bodyPr wrap="square" lIns="0" tIns="0" rIns="0" bIns="0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/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 ~ 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exp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num>
                                <m:den>
                                  <m:sSubSup>
                                    <m:sSub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den>
                              </m:f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exp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num>
                                <m:den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den>
                              </m:f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he-IL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1774C8E-0D57-458C-B62B-CC7E8EBAAE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0380" y="3545858"/>
                <a:ext cx="3886790" cy="651460"/>
              </a:xfrm>
              <a:prstGeom prst="rect">
                <a:avLst/>
              </a:prstGeom>
              <a:blipFill>
                <a:blip r:embed="rId3"/>
                <a:stretch>
                  <a:fillRect r="-3292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86540E98-A970-4956-AE3C-1D39892054BE}"/>
              </a:ext>
            </a:extLst>
          </p:cNvPr>
          <p:cNvSpPr txBox="1"/>
          <p:nvPr/>
        </p:nvSpPr>
        <p:spPr>
          <a:xfrm>
            <a:off x="2461642" y="3002804"/>
            <a:ext cx="53570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he-IL"/>
              <a:t>צריך למקסם את הפונקציה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2991195-C595-49E4-8F0A-143E3C282098}"/>
                  </a:ext>
                </a:extLst>
              </p:cNvPr>
              <p:cNvSpPr txBox="1"/>
              <p:nvPr/>
            </p:nvSpPr>
            <p:spPr>
              <a:xfrm>
                <a:off x="5794013" y="2600573"/>
                <a:ext cx="130670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he-IL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2991195-C595-49E4-8F0A-143E3C2820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4013" y="2600573"/>
                <a:ext cx="1306704" cy="276999"/>
              </a:xfrm>
              <a:prstGeom prst="rect">
                <a:avLst/>
              </a:prstGeom>
              <a:blipFill>
                <a:blip r:embed="rId4"/>
                <a:stretch>
                  <a:fillRect l="-3256" b="-17778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7F689C9-4F26-4DAE-8D41-F076C66457BB}"/>
                  </a:ext>
                </a:extLst>
              </p:cNvPr>
              <p:cNvSpPr txBox="1"/>
              <p:nvPr/>
            </p:nvSpPr>
            <p:spPr>
              <a:xfrm>
                <a:off x="5494796" y="4517495"/>
                <a:ext cx="2068771" cy="541751"/>
              </a:xfrm>
              <a:prstGeom prst="rect">
                <a:avLst/>
              </a:prstGeom>
              <a:noFill/>
            </p:spPr>
            <p:txBody>
              <a:bodyPr wrap="none" lIns="0" tIns="0" rIns="0" bIns="0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num>
                        <m:den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num>
                        <m:den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he-IL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7F689C9-4F26-4DAE-8D41-F076C66457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4796" y="4517495"/>
                <a:ext cx="2068771" cy="541751"/>
              </a:xfrm>
              <a:prstGeom prst="rect">
                <a:avLst/>
              </a:prstGeom>
              <a:blipFill>
                <a:blip r:embed="rId5"/>
                <a:stretch>
                  <a:fillRect b="-1124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23A6634-DB8D-4CA2-8A61-71784939CB5E}"/>
                  </a:ext>
                </a:extLst>
              </p:cNvPr>
              <p:cNvSpPr txBox="1"/>
              <p:nvPr/>
            </p:nvSpPr>
            <p:spPr>
              <a:xfrm>
                <a:off x="5482934" y="5473874"/>
                <a:ext cx="1961691" cy="1107804"/>
              </a:xfrm>
              <a:prstGeom prst="rect">
                <a:avLst/>
              </a:prstGeom>
              <a:noFill/>
            </p:spPr>
            <p:txBody>
              <a:bodyPr wrap="none" lIns="0" tIns="0" rIns="0" bIns="0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</a:rPr>
                        <m:t>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den>
                          </m:f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</m:num>
                        <m:den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den>
                          </m:f>
                        </m:den>
                      </m:f>
                    </m:oMath>
                  </m:oMathPara>
                </a14:m>
                <a:endParaRPr lang="he-IL" dirty="0"/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23A6634-DB8D-4CA2-8A61-71784939CB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2934" y="5473874"/>
                <a:ext cx="1961691" cy="110780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8325DCD-4D3B-4DEF-88A2-D30F84A5C357}"/>
                  </a:ext>
                </a:extLst>
              </p:cNvPr>
              <p:cNvSpPr txBox="1"/>
              <p:nvPr/>
            </p:nvSpPr>
            <p:spPr>
              <a:xfrm>
                <a:off x="7563567" y="5746385"/>
                <a:ext cx="2200954" cy="835293"/>
              </a:xfrm>
              <a:prstGeom prst="rect">
                <a:avLst/>
              </a:prstGeom>
              <a:noFill/>
            </p:spPr>
            <p:txBody>
              <a:bodyPr wrap="square" lIns="0" tIns="0" rIns="0" bIns="0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/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den>
                          </m:f>
                        </m:den>
                      </m:f>
                    </m:oMath>
                  </m:oMathPara>
                </a14:m>
                <a:endParaRPr lang="he-IL" dirty="0"/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8325DCD-4D3B-4DEF-88A2-D30F84A5C3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3567" y="5746385"/>
                <a:ext cx="2200954" cy="83529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CE621B0-1271-6B27-20FE-5046A5F0C3AB}"/>
                  </a:ext>
                </a:extLst>
              </p:cNvPr>
              <p:cNvSpPr txBox="1"/>
              <p:nvPr/>
            </p:nvSpPr>
            <p:spPr>
              <a:xfrm>
                <a:off x="5732655" y="1349655"/>
                <a:ext cx="117519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he-IL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CE621B0-1271-6B27-20FE-5046A5F0C3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2655" y="1349655"/>
                <a:ext cx="1175194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3B2E609A-5B23-74C0-C7B9-B1525CB7DBBC}"/>
              </a:ext>
            </a:extLst>
          </p:cNvPr>
          <p:cNvSpPr txBox="1"/>
          <p:nvPr/>
        </p:nvSpPr>
        <p:spPr>
          <a:xfrm>
            <a:off x="2958909" y="1384126"/>
            <a:ext cx="31325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he-IL" sz="1800"/>
              <a:t>מדידה שייכת להתפלגות </a:t>
            </a:r>
            <a:r>
              <a:rPr lang="en-US" sz="1800"/>
              <a:t>B</a:t>
            </a:r>
            <a:endParaRPr lang="he-IL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33CCF6-BA02-5E13-CB9B-864C975276A5}"/>
              </a:ext>
            </a:extLst>
          </p:cNvPr>
          <p:cNvSpPr txBox="1"/>
          <p:nvPr/>
        </p:nvSpPr>
        <p:spPr>
          <a:xfrm>
            <a:off x="3761008" y="2079198"/>
            <a:ext cx="51184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he-IL" sz="1800"/>
              <a:t>לדוגמה: שתי מדידות קרובות בתווך השגיאה שלהן</a:t>
            </a:r>
            <a:endParaRPr lang="he-IL"/>
          </a:p>
        </p:txBody>
      </p:sp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DB2E327A-8F4B-29BE-0023-F1AF19B117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12119" y="6304646"/>
            <a:ext cx="493592" cy="281349"/>
          </a:xfrm>
        </p:spPr>
        <p:txBody>
          <a:bodyPr/>
          <a:lstStyle/>
          <a:p>
            <a:pPr algn="r" rtl="1"/>
            <a:fld id="{B38FFFFC-B5A8-4387-821D-197FC501B04E}" type="slidenum">
              <a:rPr lang="he-IL" smtClean="0"/>
              <a:pPr algn="r" rtl="1"/>
              <a:t>3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492939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6">
                <a:extLst>
                  <a:ext uri="{FF2B5EF4-FFF2-40B4-BE49-F238E27FC236}">
                    <a16:creationId xmlns:a16="http://schemas.microsoft.com/office/drawing/2014/main" id="{95EDE456-FD73-4FF5-8EBA-938DC34C0F67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46979" y="1509624"/>
              <a:ext cx="11033186" cy="2422925"/>
            </p:xfrm>
            <a:graphic>
              <a:graphicData uri="http://schemas.openxmlformats.org/drawingml/2006/table">
                <a:tbl>
                  <a:tblPr rtl="1" firstRow="1" bandRow="1">
                    <a:tableStyleId>{5C22544A-7EE6-4342-B048-85BDC9FD1C3A}</a:tableStyleId>
                  </a:tblPr>
                  <a:tblGrid>
                    <a:gridCol w="5516593">
                      <a:extLst>
                        <a:ext uri="{9D8B030D-6E8A-4147-A177-3AD203B41FA5}">
                          <a16:colId xmlns:a16="http://schemas.microsoft.com/office/drawing/2014/main" val="96967217"/>
                        </a:ext>
                      </a:extLst>
                    </a:gridCol>
                    <a:gridCol w="5516593">
                      <a:extLst>
                        <a:ext uri="{9D8B030D-6E8A-4147-A177-3AD203B41FA5}">
                          <a16:colId xmlns:a16="http://schemas.microsoft.com/office/drawing/2014/main" val="2359577454"/>
                        </a:ext>
                      </a:extLst>
                    </a:gridCol>
                  </a:tblGrid>
                  <a:tr h="474876"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he-IL"/>
                            <a:t>שיטת מדידת פריקה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he-IL"/>
                            <a:t>שיטת מדידה  גיאומטרית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75882206"/>
                      </a:ext>
                    </a:extLst>
                  </a:tr>
                  <a:tr h="777122">
                    <a:tc>
                      <a:txBody>
                        <a:bodyPr/>
                        <a:lstStyle/>
                        <a:p>
                          <a:pPr rtl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he-IL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rtl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𝜀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he-IL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46687013"/>
                      </a:ext>
                    </a:extLst>
                  </a:tr>
                  <a:tr h="1170927">
                    <a:tc>
                      <a:txBody>
                        <a:bodyPr/>
                        <a:lstStyle/>
                        <a:p>
                          <a:pPr marL="0" marR="0" lvl="0" indent="0" algn="l" defTabSz="914400" rtl="1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b="0" i="1">
                            <a:latin typeface="Cambria Math" panose="02040503050406030204" pitchFamily="18" charset="0"/>
                          </a:endParaRPr>
                        </a:p>
                        <a:p>
                          <a:pPr marL="0" marR="0" lvl="0" indent="0" algn="l" defTabSz="914400" rtl="1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he-IL" b="0" i="1" dirty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445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±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b="0" i="0" dirty="0" smtClean="0">
                                    <a:latin typeface="Cambria Math" panose="02040503050406030204" pitchFamily="18" charset="0"/>
                                  </a:rPr>
                                  <m:t>pF</m:t>
                                </m:r>
                              </m:oMath>
                            </m:oMathPara>
                          </a14:m>
                          <a:endParaRPr lang="he-IL" b="0" i="0"/>
                        </a:p>
                        <a:p>
                          <a:pPr marL="0" marR="0" lvl="0" indent="0" algn="l" defTabSz="914400" rtl="1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he-IL" i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rtl="1"/>
                          <a:endParaRPr lang="he-IL" b="0" i="1">
                            <a:latin typeface="Cambria Math" panose="02040503050406030204" pitchFamily="18" charset="0"/>
                          </a:endParaRPr>
                        </a:p>
                        <a:p>
                          <a:pPr rtl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he-IL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he-IL" b="0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he-IL" b="0" i="1" dirty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430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±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20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b="0" i="0" dirty="0" smtClean="0">
                                    <a:latin typeface="Cambria Math" panose="02040503050406030204" pitchFamily="18" charset="0"/>
                                  </a:rPr>
                                  <m:t>pF</m:t>
                                </m:r>
                              </m:oMath>
                            </m:oMathPara>
                          </a14:m>
                          <a:endParaRPr lang="he-IL" i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7292918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6">
                <a:extLst>
                  <a:ext uri="{FF2B5EF4-FFF2-40B4-BE49-F238E27FC236}">
                    <a16:creationId xmlns:a16="http://schemas.microsoft.com/office/drawing/2014/main" id="{95EDE456-FD73-4FF5-8EBA-938DC34C0F67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46979" y="1509624"/>
              <a:ext cx="11033186" cy="2422925"/>
            </p:xfrm>
            <a:graphic>
              <a:graphicData uri="http://schemas.openxmlformats.org/drawingml/2006/table">
                <a:tbl>
                  <a:tblPr rtl="1" firstRow="1" bandRow="1">
                    <a:tableStyleId>{5C22544A-7EE6-4342-B048-85BDC9FD1C3A}</a:tableStyleId>
                  </a:tblPr>
                  <a:tblGrid>
                    <a:gridCol w="5516593">
                      <a:extLst>
                        <a:ext uri="{9D8B030D-6E8A-4147-A177-3AD203B41FA5}">
                          <a16:colId xmlns:a16="http://schemas.microsoft.com/office/drawing/2014/main" val="96967217"/>
                        </a:ext>
                      </a:extLst>
                    </a:gridCol>
                    <a:gridCol w="5516593">
                      <a:extLst>
                        <a:ext uri="{9D8B030D-6E8A-4147-A177-3AD203B41FA5}">
                          <a16:colId xmlns:a16="http://schemas.microsoft.com/office/drawing/2014/main" val="2359577454"/>
                        </a:ext>
                      </a:extLst>
                    </a:gridCol>
                  </a:tblGrid>
                  <a:tr h="474876"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he-IL"/>
                            <a:t>שיטת מדידת פריקה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he-IL"/>
                            <a:t>שיטת מדידה  גיאומטרית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75882206"/>
                      </a:ext>
                    </a:extLst>
                  </a:tr>
                  <a:tr h="77712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10" t="-64844" r="-100331" b="-1523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221" t="-64844" r="-442" b="-15234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46687013"/>
                      </a:ext>
                    </a:extLst>
                  </a:tr>
                  <a:tr h="117092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10" t="-109326" r="-100331" b="-10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221" t="-109326" r="-442" b="-103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7292918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11A1D36D-6E8B-4485-BC2F-CA966F4A336A}"/>
              </a:ext>
            </a:extLst>
          </p:cNvPr>
          <p:cNvSpPr txBox="1"/>
          <p:nvPr/>
        </p:nvSpPr>
        <p:spPr>
          <a:xfrm>
            <a:off x="4954438" y="396491"/>
            <a:ext cx="2252540" cy="707886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he-IL" sz="4000"/>
              <a:t>קבל לוחות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FC0DD82-1CD7-4478-A768-62099BA8E4CF}"/>
              </a:ext>
            </a:extLst>
          </p:cNvPr>
          <p:cNvSpPr txBox="1"/>
          <p:nvPr/>
        </p:nvSpPr>
        <p:spPr>
          <a:xfrm>
            <a:off x="3475175" y="4186985"/>
            <a:ext cx="5376793" cy="707886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he-IL" sz="4000"/>
              <a:t>ממוצע או ממוצע משוקלל?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0D7150-E97D-AC7B-AD1A-BF37E18D0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12119" y="6304646"/>
            <a:ext cx="493592" cy="281349"/>
          </a:xfrm>
        </p:spPr>
        <p:txBody>
          <a:bodyPr/>
          <a:lstStyle/>
          <a:p>
            <a:pPr algn="r" rtl="1"/>
            <a:fld id="{B38FFFFC-B5A8-4387-821D-197FC501B04E}" type="slidenum">
              <a:rPr lang="he-IL" smtClean="0"/>
              <a:pPr algn="r" rtl="1"/>
              <a:t>4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0998877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11A1D36D-6E8B-4485-BC2F-CA966F4A336A}"/>
              </a:ext>
            </a:extLst>
          </p:cNvPr>
          <p:cNvSpPr txBox="1"/>
          <p:nvPr/>
        </p:nvSpPr>
        <p:spPr>
          <a:xfrm>
            <a:off x="4602642" y="499369"/>
            <a:ext cx="2986715" cy="707886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algn="r" rtl="1"/>
            <a:r>
              <a:rPr lang="he-IL" sz="4000"/>
              <a:t>קוד קצר נחמד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C2D5D4-3CA1-4C16-BF86-B0CBFFDE107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36940" b="4600"/>
          <a:stretch>
            <a:fillRect/>
          </a:stretch>
        </p:blipFill>
        <p:spPr>
          <a:xfrm>
            <a:off x="903535" y="1280302"/>
            <a:ext cx="10207287" cy="514734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F2AF0EA-FC9B-18D8-86FF-E376B7F550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12119" y="6304646"/>
            <a:ext cx="493592" cy="281349"/>
          </a:xfrm>
        </p:spPr>
        <p:txBody>
          <a:bodyPr/>
          <a:lstStyle/>
          <a:p>
            <a:pPr algn="r" rtl="1"/>
            <a:fld id="{B38FFFFC-B5A8-4387-821D-197FC501B04E}" type="slidenum">
              <a:rPr lang="he-IL" smtClean="0"/>
              <a:pPr algn="r" rtl="1"/>
              <a:t>5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4108919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9FF7888-1807-451C-ABB2-4C82000147F7}"/>
                  </a:ext>
                </a:extLst>
              </p:cNvPr>
              <p:cNvSpPr>
                <a:spLocks noGrp="1"/>
              </p:cNvSpPr>
              <p:nvPr>
                <p:ph type="ctrTitle"/>
              </p:nvPr>
            </p:nvSpPr>
            <p:spPr/>
            <p:txBody>
              <a:bodyPr/>
              <a:lstStyle/>
              <a:p>
                <a:pPr rtl="1"/>
                <a:r>
                  <a:rPr lang="he-IL" dirty="0">
                    <a:cs typeface="+mn-cs"/>
                  </a:rPr>
                  <a:t>טיפ# 2: מבחן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+mn-cs"/>
                          </a:rPr>
                          <m:t>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cs typeface="+mn-cs"/>
                          </a:rPr>
                          <m:t>2</m:t>
                        </m:r>
                      </m:sup>
                    </m:sSup>
                  </m:oMath>
                </a14:m>
                <a:endParaRPr lang="he-IL" dirty="0">
                  <a:cs typeface="+mn-cs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9FF7888-1807-451C-ABB2-4C82000147F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ctrTitle"/>
              </p:nvPr>
            </p:nvSpPr>
            <p:spPr>
              <a:blipFill>
                <a:blip r:embed="rId3"/>
                <a:stretch>
                  <a:fillRect b="-173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ubtitle 2">
            <a:extLst>
              <a:ext uri="{FF2B5EF4-FFF2-40B4-BE49-F238E27FC236}">
                <a16:creationId xmlns:a16="http://schemas.microsoft.com/office/drawing/2014/main" id="{1D03227D-F6A3-4B05-8550-B81FB1A6B80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he-IL"/>
              <a:t>יבגני </a:t>
            </a:r>
            <a:r>
              <a:rPr lang="he-IL" err="1"/>
              <a:t>קולונסקי</a:t>
            </a:r>
            <a:endParaRPr lang="he-IL"/>
          </a:p>
          <a:p>
            <a:r>
              <a:rPr lang="he-IL"/>
              <a:t> 2025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4AB77D-846A-AFAA-0BC1-A2CAB6999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1"/>
            <a:fld id="{B38FFFFC-B5A8-4387-821D-197FC501B04E}" type="slidenum">
              <a:rPr lang="he-IL" smtClean="0"/>
              <a:pPr algn="r" rtl="1"/>
              <a:t>6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7193453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11A1D36D-6E8B-4485-BC2F-CA966F4A336A}"/>
              </a:ext>
            </a:extLst>
          </p:cNvPr>
          <p:cNvSpPr txBox="1"/>
          <p:nvPr/>
        </p:nvSpPr>
        <p:spPr>
          <a:xfrm>
            <a:off x="4958016" y="195333"/>
            <a:ext cx="2644955" cy="1323439"/>
          </a:xfrm>
          <a:prstGeom prst="rect">
            <a:avLst/>
          </a:prstGeom>
          <a:noFill/>
        </p:spPr>
        <p:txBody>
          <a:bodyPr wrap="none" lIns="91440" tIns="45720" rIns="91440" bIns="45720" rtlCol="1" anchor="t">
            <a:spAutoFit/>
          </a:bodyPr>
          <a:lstStyle/>
          <a:p>
            <a:pPr algn="ctr"/>
            <a:r>
              <a:rPr lang="he-IL" sz="4000">
                <a:cs typeface="Arial"/>
              </a:rPr>
              <a:t>חי בריבוע</a:t>
            </a:r>
          </a:p>
          <a:p>
            <a:pPr algn="ctr"/>
            <a:r>
              <a:rPr lang="en-US" sz="4000"/>
              <a:t>Chi - square</a:t>
            </a:r>
            <a:endParaRPr lang="he-IL" sz="4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D785ECA-332D-0985-0A48-4C36ADA99638}"/>
                  </a:ext>
                </a:extLst>
              </p:cNvPr>
              <p:cNvSpPr txBox="1"/>
              <p:nvPr/>
            </p:nvSpPr>
            <p:spPr>
              <a:xfrm>
                <a:off x="3316649" y="2101329"/>
                <a:ext cx="5783122" cy="13070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brk m:alnAt="7"/>
                            </m:rP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8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m:rPr>
                                          <m:nor/>
                                        </m:rPr>
                                        <a:rPr lang="he-IL" sz="2800" b="0" i="0" smtClean="0">
                                          <a:latin typeface="Cambria Math" panose="02040503050406030204" pitchFamily="18" charset="0"/>
                                        </a:rPr>
                                        <m:t>מדידה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 lang="en-US" sz="2800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 lang="en-US" sz="280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 lang="he-IL" sz="2800" b="0" i="0" smtClean="0">
                                          <a:latin typeface="Cambria Math" panose="02040503050406030204" pitchFamily="18" charset="0"/>
                                        </a:rPr>
                                        <m:t>ערך צפוי במודל</m:t>
                                      </m:r>
                                    </m:num>
                                    <m:den>
                                      <m:r>
                                        <a:rPr lang="he-IL" sz="2800" b="0" i="1" smtClean="0">
                                          <a:latin typeface="Cambria Math" panose="02040503050406030204" pitchFamily="18" charset="0"/>
                                        </a:rPr>
                                        <m:t>תקן</m:t>
                                      </m:r>
                                      <m:r>
                                        <a:rPr lang="he-IL" sz="2800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he-IL" sz="2800" b="0" i="1" smtClean="0">
                                          <a:latin typeface="Cambria Math" panose="02040503050406030204" pitchFamily="18" charset="0"/>
                                        </a:rPr>
                                        <m:t>סטיית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m:rPr>
                                  <m:nor/>
                                </m:rPr>
                                <a:rPr lang="en-US" sz="28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D785ECA-332D-0985-0A48-4C36ADA996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6649" y="2101329"/>
                <a:ext cx="5783122" cy="130708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DB6F2AB-D52F-4EAA-9CC3-C2073DD8C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72800" y="6356351"/>
            <a:ext cx="381000" cy="307778"/>
          </a:xfrm>
        </p:spPr>
        <p:txBody>
          <a:bodyPr/>
          <a:lstStyle/>
          <a:p>
            <a:fld id="{B38FFFFC-B5A8-4387-821D-197FC501B04E}" type="slidenum">
              <a:rPr lang="he-IL" smtClean="0"/>
              <a:t>7</a:t>
            </a:fld>
            <a:endParaRPr lang="he-IL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B2B73CA-2439-404B-8314-3928623AEB18}"/>
              </a:ext>
            </a:extLst>
          </p:cNvPr>
          <p:cNvSpPr txBox="1"/>
          <p:nvPr/>
        </p:nvSpPr>
        <p:spPr>
          <a:xfrm>
            <a:off x="838200" y="6356351"/>
            <a:ext cx="9927526" cy="307777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1400" b="0" i="0" dirty="0">
                <a:effectLst/>
                <a:latin typeface="system-ui"/>
              </a:rPr>
              <a:t>John R. Taylor. </a:t>
            </a:r>
            <a:r>
              <a:rPr lang="en-US" sz="1400" b="0" i="1" dirty="0">
                <a:effectLst/>
                <a:latin typeface="system-ui"/>
              </a:rPr>
              <a:t>An Introduction to Error Analysis: The Study of Uncertainties in Physical Measurements.</a:t>
            </a:r>
            <a:r>
              <a:rPr lang="en-US" sz="1400" b="0" i="0" dirty="0">
                <a:effectLst/>
                <a:latin typeface="system-ui"/>
              </a:rPr>
              <a:t> University Science Books, 1996.</a:t>
            </a:r>
            <a:endParaRPr lang="he-IL" sz="1400" dirty="0"/>
          </a:p>
        </p:txBody>
      </p:sp>
    </p:spTree>
    <p:extLst>
      <p:ext uri="{BB962C8B-B14F-4D97-AF65-F5344CB8AC3E}">
        <p14:creationId xmlns:p14="http://schemas.microsoft.com/office/powerpoint/2010/main" val="16504481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EB0085B-564A-3E35-8D0C-D10726F158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1"/>
            <a:fld id="{B38FFFFC-B5A8-4387-821D-197FC501B04E}" type="slidenum">
              <a:rPr lang="he-IL" smtClean="0"/>
              <a:pPr algn="r" rtl="1"/>
              <a:t>8</a:t>
            </a:fld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718B8EE-C9F9-1DCE-32C4-A9A0ECE81B06}"/>
                  </a:ext>
                </a:extLst>
              </p:cNvPr>
              <p:cNvSpPr txBox="1"/>
              <p:nvPr/>
            </p:nvSpPr>
            <p:spPr>
              <a:xfrm>
                <a:off x="3640748" y="2181433"/>
                <a:ext cx="4910503" cy="115114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̃"/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𝜒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𝜒</m:t>
                              </m:r>
                            </m:e>
                            <m:sup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m:rPr>
                              <m:nor/>
                            </m:rPr>
                            <a:rPr lang="he-IL" sz="3200" dirty="0"/>
                            <m:t>מספר דרגות חופש</m:t>
                          </m:r>
                        </m:den>
                      </m:f>
                    </m:oMath>
                  </m:oMathPara>
                </a14:m>
                <a:endParaRPr lang="ru-RU" sz="32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718B8EE-C9F9-1DCE-32C4-A9A0ECE81B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0748" y="2181433"/>
                <a:ext cx="4910503" cy="115114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E653437A-F34C-B6B1-ED74-015126318A4C}"/>
              </a:ext>
            </a:extLst>
          </p:cNvPr>
          <p:cNvSpPr txBox="1"/>
          <p:nvPr/>
        </p:nvSpPr>
        <p:spPr>
          <a:xfrm>
            <a:off x="4175689" y="136525"/>
            <a:ext cx="4506618" cy="1323439"/>
          </a:xfrm>
          <a:prstGeom prst="rect">
            <a:avLst/>
          </a:prstGeom>
          <a:noFill/>
        </p:spPr>
        <p:txBody>
          <a:bodyPr wrap="none" lIns="91440" tIns="45720" rIns="91440" bIns="45720" rtlCol="1" anchor="t">
            <a:spAutoFit/>
          </a:bodyPr>
          <a:lstStyle/>
          <a:p>
            <a:pPr algn="ctr"/>
            <a:r>
              <a:rPr lang="he-IL" sz="4000">
                <a:cs typeface="Arial"/>
              </a:rPr>
              <a:t>חי בריבוע מצומצם</a:t>
            </a:r>
          </a:p>
          <a:p>
            <a:pPr algn="ctr"/>
            <a:r>
              <a:rPr lang="en-US" sz="4000"/>
              <a:t>Reduced chi - square</a:t>
            </a:r>
            <a:endParaRPr lang="he-IL" sz="4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F0C6572-E974-9BB8-2857-F387201BBF4E}"/>
                  </a:ext>
                </a:extLst>
              </p:cNvPr>
              <p:cNvSpPr txBox="1"/>
              <p:nvPr/>
            </p:nvSpPr>
            <p:spPr>
              <a:xfrm>
                <a:off x="4877977" y="4173112"/>
                <a:ext cx="1357936" cy="4569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̃"/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𝜒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≫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F0C6572-E974-9BB8-2857-F387201BBF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7977" y="4173112"/>
                <a:ext cx="1357936" cy="4569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Graphic 9" descr="Badge Cross outline">
            <a:extLst>
              <a:ext uri="{FF2B5EF4-FFF2-40B4-BE49-F238E27FC236}">
                <a16:creationId xmlns:a16="http://schemas.microsoft.com/office/drawing/2014/main" id="{D376CCB7-BADA-134D-F049-62295EE22C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05799" y="3988968"/>
            <a:ext cx="825208" cy="825208"/>
          </a:xfrm>
          <a:prstGeom prst="rect">
            <a:avLst/>
          </a:prstGeom>
        </p:spPr>
      </p:pic>
      <p:pic>
        <p:nvPicPr>
          <p:cNvPr id="3" name="Graphic 4" descr="Badge Tick1 outline">
            <a:extLst>
              <a:ext uri="{FF2B5EF4-FFF2-40B4-BE49-F238E27FC236}">
                <a16:creationId xmlns:a16="http://schemas.microsoft.com/office/drawing/2014/main" id="{24FBB92C-F7CB-856A-DEDF-0971BCCFE5B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05799" y="5057958"/>
            <a:ext cx="825208" cy="82520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9148EBE-DC7A-8A36-8A4D-19A2ECCA7668}"/>
                  </a:ext>
                </a:extLst>
              </p:cNvPr>
              <p:cNvSpPr txBox="1"/>
              <p:nvPr/>
            </p:nvSpPr>
            <p:spPr>
              <a:xfrm>
                <a:off x="4877977" y="5128203"/>
                <a:ext cx="1292470" cy="4569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̃"/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𝜒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9148EBE-DC7A-8A36-8A4D-19A2ECCA76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7977" y="5128203"/>
                <a:ext cx="1292470" cy="4569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036938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307AA1-F03C-2022-240A-B30556D43F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8F64633-EBBE-64C1-38D9-1DEC60B23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79671" y="6343733"/>
            <a:ext cx="397933" cy="365125"/>
          </a:xfrm>
        </p:spPr>
        <p:txBody>
          <a:bodyPr/>
          <a:lstStyle/>
          <a:p>
            <a:fld id="{B38FFFFC-B5A8-4387-821D-197FC501B04E}" type="slidenum">
              <a:rPr lang="he-IL" smtClean="0"/>
              <a:t>9</a:t>
            </a:fld>
            <a:endParaRPr lang="he-IL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12593B-E468-219B-F4E4-32EDA50AD1C1}"/>
              </a:ext>
            </a:extLst>
          </p:cNvPr>
          <p:cNvSpPr txBox="1"/>
          <p:nvPr/>
        </p:nvSpPr>
        <p:spPr>
          <a:xfrm>
            <a:off x="3048000" y="259756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e-IL" b="0" i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 </a:t>
            </a:r>
            <a:endParaRPr lang="he-IL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2AFA00-7568-DDA4-3BE6-BBB94CBA5A20}"/>
              </a:ext>
            </a:extLst>
          </p:cNvPr>
          <p:cNvSpPr txBox="1"/>
          <p:nvPr/>
        </p:nvSpPr>
        <p:spPr>
          <a:xfrm>
            <a:off x="4051358" y="195333"/>
            <a:ext cx="4458272" cy="707886"/>
          </a:xfrm>
          <a:prstGeom prst="rect">
            <a:avLst/>
          </a:prstGeom>
          <a:noFill/>
        </p:spPr>
        <p:txBody>
          <a:bodyPr wrap="none" lIns="91440" tIns="45720" rIns="91440" bIns="45720" rtlCol="1" anchor="t">
            <a:spAutoFit/>
          </a:bodyPr>
          <a:lstStyle/>
          <a:p>
            <a:pPr algn="ctr"/>
            <a:r>
              <a:rPr lang="he-IL" sz="4000" dirty="0">
                <a:ea typeface="Calibri"/>
                <a:cs typeface="Arial"/>
              </a:rPr>
              <a:t>הגדרת "דרגות חופש"</a:t>
            </a:r>
            <a:endParaRPr lang="he-IL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D4170A6-F634-FAAC-62AE-A30F863DCD0E}"/>
                  </a:ext>
                </a:extLst>
              </p:cNvPr>
              <p:cNvSpPr txBox="1"/>
              <p:nvPr/>
            </p:nvSpPr>
            <p:spPr>
              <a:xfrm>
                <a:off x="2397157" y="1609562"/>
                <a:ext cx="92788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he-IL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D4170A6-F634-FAAC-62AE-A30F863DCD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7157" y="1609562"/>
                <a:ext cx="927882" cy="276999"/>
              </a:xfrm>
              <a:prstGeom prst="rect">
                <a:avLst/>
              </a:prstGeom>
              <a:blipFill>
                <a:blip r:embed="rId3"/>
                <a:stretch>
                  <a:fillRect l="-5263" r="-1316" b="-28889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B4371A9-7949-B134-3EE0-7D561B05DD5A}"/>
                  </a:ext>
                </a:extLst>
              </p:cNvPr>
              <p:cNvSpPr txBox="1"/>
              <p:nvPr/>
            </p:nvSpPr>
            <p:spPr>
              <a:xfrm>
                <a:off x="5454799" y="1610873"/>
                <a:ext cx="128240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he-IL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B4371A9-7949-B134-3EE0-7D561B05DD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4799" y="1610873"/>
                <a:ext cx="1282402" cy="276999"/>
              </a:xfrm>
              <a:prstGeom prst="rect">
                <a:avLst/>
              </a:prstGeom>
              <a:blipFill>
                <a:blip r:embed="rId4"/>
                <a:stretch>
                  <a:fillRect l="-3810" r="-3333" b="-26087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C526FA9-255E-BBEB-4233-BA821F42F18A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8383858" y="1609562"/>
                <a:ext cx="190423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he-IL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C526FA9-255E-BBEB-4233-BA821F42F1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3858" y="1609562"/>
                <a:ext cx="1904237" cy="276999"/>
              </a:xfrm>
              <a:prstGeom prst="rect">
                <a:avLst/>
              </a:prstGeom>
              <a:blipFill>
                <a:blip r:embed="rId5"/>
                <a:stretch>
                  <a:fillRect l="-2236" r="-319" b="-28889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8A9F0F7D-5697-9422-EC6B-730D3962888C}"/>
              </a:ext>
            </a:extLst>
          </p:cNvPr>
          <p:cNvSpPr txBox="1"/>
          <p:nvPr/>
        </p:nvSpPr>
        <p:spPr>
          <a:xfrm>
            <a:off x="1958089" y="2359188"/>
            <a:ext cx="19495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he-IL" dirty="0"/>
              <a:t>מדידות: </a:t>
            </a:r>
            <a:r>
              <a:rPr lang="en-US" dirty="0"/>
              <a:t>10</a:t>
            </a:r>
          </a:p>
          <a:p>
            <a:pPr algn="r" rtl="1"/>
            <a:r>
              <a:rPr lang="he-IL" dirty="0">
                <a:cs typeface="Arial"/>
              </a:rPr>
              <a:t>פרמטרי התאמה </a:t>
            </a:r>
            <a:r>
              <a:rPr lang="he-IL" dirty="0"/>
              <a:t>: </a:t>
            </a:r>
            <a:r>
              <a:rPr lang="en-US" dirty="0"/>
              <a:t>1</a:t>
            </a:r>
            <a:endParaRPr lang="he-IL" dirty="0"/>
          </a:p>
          <a:p>
            <a:pPr algn="r" rtl="1"/>
            <a:r>
              <a:rPr lang="he-IL" dirty="0"/>
              <a:t>דרגות חופש: </a:t>
            </a:r>
            <a:r>
              <a:rPr lang="en-US" dirty="0"/>
              <a:t>9</a:t>
            </a:r>
            <a:endParaRPr lang="ru-R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5A11B01-BFDD-9601-0B8F-EAC7361F7760}"/>
              </a:ext>
            </a:extLst>
          </p:cNvPr>
          <p:cNvSpPr txBox="1"/>
          <p:nvPr/>
        </p:nvSpPr>
        <p:spPr>
          <a:xfrm>
            <a:off x="5006087" y="2321359"/>
            <a:ext cx="19495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he-IL" dirty="0"/>
              <a:t>מדידות: </a:t>
            </a:r>
            <a:r>
              <a:rPr lang="en-US" dirty="0"/>
              <a:t>10</a:t>
            </a:r>
          </a:p>
          <a:p>
            <a:pPr algn="r" rtl="1"/>
            <a:r>
              <a:rPr lang="he-IL" dirty="0">
                <a:cs typeface="Arial"/>
              </a:rPr>
              <a:t>פרמטרי התאמה </a:t>
            </a:r>
            <a:r>
              <a:rPr lang="he-IL" dirty="0"/>
              <a:t>: </a:t>
            </a:r>
            <a:r>
              <a:rPr lang="en-US" dirty="0"/>
              <a:t>2</a:t>
            </a:r>
            <a:endParaRPr lang="he-IL" dirty="0"/>
          </a:p>
          <a:p>
            <a:pPr algn="r" rtl="1"/>
            <a:r>
              <a:rPr lang="he-IL" dirty="0"/>
              <a:t>דרגות חופש: </a:t>
            </a:r>
            <a:r>
              <a:rPr lang="en-US" dirty="0"/>
              <a:t>8</a:t>
            </a:r>
            <a:endParaRPr lang="ru-RU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8C0901-E011-EC60-0C21-783ADF52751A}"/>
              </a:ext>
            </a:extLst>
          </p:cNvPr>
          <p:cNvSpPr txBox="1"/>
          <p:nvPr/>
        </p:nvSpPr>
        <p:spPr>
          <a:xfrm>
            <a:off x="8388855" y="2319985"/>
            <a:ext cx="1888658" cy="92333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r" rtl="1"/>
            <a:r>
              <a:rPr lang="he-IL" dirty="0">
                <a:cs typeface="Arial"/>
              </a:rPr>
              <a:t>מדידות: </a:t>
            </a:r>
            <a:r>
              <a:rPr lang="en-US" dirty="0"/>
              <a:t>10</a:t>
            </a:r>
          </a:p>
          <a:p>
            <a:pPr algn="r" rtl="1"/>
            <a:r>
              <a:rPr lang="he-IL" dirty="0">
                <a:cs typeface="Arial"/>
              </a:rPr>
              <a:t>פרמטרי התאמה: </a:t>
            </a:r>
            <a:r>
              <a:rPr lang="en-US" dirty="0"/>
              <a:t>3</a:t>
            </a:r>
            <a:endParaRPr lang="he-IL" dirty="0"/>
          </a:p>
          <a:p>
            <a:pPr algn="r" rtl="1"/>
            <a:r>
              <a:rPr lang="he-IL" dirty="0">
                <a:cs typeface="Arial"/>
              </a:rPr>
              <a:t>דרגות חופש: </a:t>
            </a:r>
            <a:r>
              <a:rPr lang="en-US" dirty="0"/>
              <a:t>7</a:t>
            </a:r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A18A61-0B3A-9D9D-2D19-ED7021E38ED4}"/>
              </a:ext>
            </a:extLst>
          </p:cNvPr>
          <p:cNvSpPr txBox="1"/>
          <p:nvPr/>
        </p:nvSpPr>
        <p:spPr>
          <a:xfrm>
            <a:off x="3116380" y="3954320"/>
            <a:ext cx="6328228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he-IL" dirty="0"/>
              <a:t>מספר דרגות חופש = מספר מדידות – מספר פרמטרי התאמה</a:t>
            </a:r>
          </a:p>
        </p:txBody>
      </p:sp>
    </p:spTree>
    <p:extLst>
      <p:ext uri="{BB962C8B-B14F-4D97-AF65-F5344CB8AC3E}">
        <p14:creationId xmlns:p14="http://schemas.microsoft.com/office/powerpoint/2010/main" val="24553755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177</TotalTime>
  <Words>1005</Words>
  <Application>Microsoft Office PowerPoint</Application>
  <PresentationFormat>Widescreen</PresentationFormat>
  <Paragraphs>165</Paragraphs>
  <Slides>17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6" baseType="lpstr">
      <vt:lpstr>Aptos</vt:lpstr>
      <vt:lpstr>Arial</vt:lpstr>
      <vt:lpstr>Bodoni MT</vt:lpstr>
      <vt:lpstr>Calibri</vt:lpstr>
      <vt:lpstr>Calibri Light</vt:lpstr>
      <vt:lpstr>Cambria Math</vt:lpstr>
      <vt:lpstr>system-ui</vt:lpstr>
      <vt:lpstr>Times New Roman</vt:lpstr>
      <vt:lpstr>Office Theme</vt:lpstr>
      <vt:lpstr>טיפ# 1: ממוצע משוקלל</vt:lpstr>
      <vt:lpstr>PowerPoint Presentation</vt:lpstr>
      <vt:lpstr>PowerPoint Presentation</vt:lpstr>
      <vt:lpstr>PowerPoint Presentation</vt:lpstr>
      <vt:lpstr>PowerPoint Presentation</vt:lpstr>
      <vt:lpstr>טיפ# 2: מבחןχ^2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ממוצע משוקלל</dc:title>
  <dc:creator>Evgeny Kolonsky</dc:creator>
  <cp:lastModifiedBy>Yulia Preezant</cp:lastModifiedBy>
  <cp:revision>7</cp:revision>
  <dcterms:created xsi:type="dcterms:W3CDTF">2025-07-14T06:58:00Z</dcterms:created>
  <dcterms:modified xsi:type="dcterms:W3CDTF">2025-08-05T13:24:18Z</dcterms:modified>
</cp:coreProperties>
</file>